
<file path=[Content_Types].xml><?xml version="1.0" encoding="utf-8"?>
<Types xmlns="http://schemas.openxmlformats.org/package/2006/content-types">
  <Default Extension="gif" ContentType="image/gif"/>
  <Default Extension="rels" ContentType="application/vnd.openxmlformats-package.relationships+xml"/>
  <Override PartName="/ppt/slides/slide14.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Layouts/slideLayout16.xml" ContentType="application/vnd.openxmlformats-officedocument.presentationml.slideLayout+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slides/slide44.xml" ContentType="application/vnd.openxmlformats-officedocument.presentationml.slide+xml"/>
  <Override PartName="/ppt/slides/slide27.xml" ContentType="application/vnd.openxmlformats-officedocument.presentationml.slide+xml"/>
  <Override PartName="/ppt/slideLayouts/slideLayout15.xml" ContentType="application/vnd.openxmlformats-officedocument.presentationml.slideLayout+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Layouts/slideLayout14.xml" ContentType="application/vnd.openxmlformats-officedocument.presentationml.slideLayout+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slideLayouts/slideLayout19.xml" ContentType="application/vnd.openxmlformats-officedocument.presentationml.slideLayout+xml"/>
  <Override PartName="/ppt/slides/slide41.xml" ContentType="application/vnd.openxmlformats-officedocument.presentationml.slide+xml"/>
  <Override PartName="/ppt/slides/slide57.xml" ContentType="application/vnd.openxmlformats-officedocument.presentationml.slid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slides/slide47.xml" ContentType="application/vnd.openxmlformats-officedocument.presentationml.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slides/slide40.xml" ContentType="application/vnd.openxmlformats-officedocument.presentationml.slide+xml"/>
  <Override PartName="/ppt/slides/slide56.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Layouts/slideLayout17.xml" ContentType="application/vnd.openxmlformats-officedocument.presentationml.slideLayout+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63"/>
  </p:notesMasterIdLst>
  <p:sldIdLst>
    <p:sldId id="280" r:id="rId2"/>
    <p:sldId id="283" r:id="rId3"/>
    <p:sldId id="266" r:id="rId4"/>
    <p:sldId id="281" r:id="rId5"/>
    <p:sldId id="282" r:id="rId6"/>
    <p:sldId id="257" r:id="rId7"/>
    <p:sldId id="268" r:id="rId8"/>
    <p:sldId id="269" r:id="rId9"/>
    <p:sldId id="270" r:id="rId10"/>
    <p:sldId id="267" r:id="rId11"/>
    <p:sldId id="256" r:id="rId12"/>
    <p:sldId id="258" r:id="rId13"/>
    <p:sldId id="272" r:id="rId14"/>
    <p:sldId id="273" r:id="rId15"/>
    <p:sldId id="271" r:id="rId16"/>
    <p:sldId id="259" r:id="rId17"/>
    <p:sldId id="317" r:id="rId18"/>
    <p:sldId id="260" r:id="rId19"/>
    <p:sldId id="274" r:id="rId20"/>
    <p:sldId id="275" r:id="rId21"/>
    <p:sldId id="276" r:id="rId22"/>
    <p:sldId id="277" r:id="rId23"/>
    <p:sldId id="278" r:id="rId24"/>
    <p:sldId id="261" r:id="rId25"/>
    <p:sldId id="284" r:id="rId26"/>
    <p:sldId id="279" r:id="rId27"/>
    <p:sldId id="285" r:id="rId28"/>
    <p:sldId id="262" r:id="rId29"/>
    <p:sldId id="289" r:id="rId30"/>
    <p:sldId id="290" r:id="rId31"/>
    <p:sldId id="291" r:id="rId32"/>
    <p:sldId id="292" r:id="rId33"/>
    <p:sldId id="293" r:id="rId34"/>
    <p:sldId id="294" r:id="rId35"/>
    <p:sldId id="295" r:id="rId36"/>
    <p:sldId id="296" r:id="rId37"/>
    <p:sldId id="288" r:id="rId38"/>
    <p:sldId id="263" r:id="rId39"/>
    <p:sldId id="264" r:id="rId40"/>
    <p:sldId id="297" r:id="rId41"/>
    <p:sldId id="298" r:id="rId42"/>
    <p:sldId id="299" r:id="rId43"/>
    <p:sldId id="300" r:id="rId44"/>
    <p:sldId id="265" r:id="rId45"/>
    <p:sldId id="301" r:id="rId46"/>
    <p:sldId id="302" r:id="rId47"/>
    <p:sldId id="287" r:id="rId48"/>
    <p:sldId id="316" r:id="rId49"/>
    <p:sldId id="303" r:id="rId50"/>
    <p:sldId id="311" r:id="rId51"/>
    <p:sldId id="307" r:id="rId52"/>
    <p:sldId id="313" r:id="rId53"/>
    <p:sldId id="310" r:id="rId54"/>
    <p:sldId id="312" r:id="rId55"/>
    <p:sldId id="304" r:id="rId56"/>
    <p:sldId id="309" r:id="rId57"/>
    <p:sldId id="308" r:id="rId58"/>
    <p:sldId id="314" r:id="rId59"/>
    <p:sldId id="305" r:id="rId60"/>
    <p:sldId id="306" r:id="rId61"/>
    <p:sldId id="315"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9809" autoAdjust="0"/>
    <p:restoredTop sz="94660"/>
  </p:normalViewPr>
  <p:slideViewPr>
    <p:cSldViewPr snapToGrid="0" snapToObjects="1">
      <p:cViewPr>
        <p:scale>
          <a:sx n="75" d="100"/>
          <a:sy n="75" d="100"/>
        </p:scale>
        <p:origin x="-1008" y="-6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F3E412-9660-5246-B792-4DC9F9C943F8}" type="datetimeFigureOut">
              <a:rPr lang="en-US" smtClean="0"/>
              <a:pPr/>
              <a:t>5/1/13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9BB7E0-6501-224E-8645-C3F4AEB38C8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9BB7E0-6501-224E-8645-C3F4AEB38C85}"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9BB7E0-6501-224E-8645-C3F4AEB38C85}"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9BB7E0-6501-224E-8645-C3F4AEB38C85}"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51F1CAA6-50C6-8C47-BB6B-B913985329F2}" type="datetimeFigureOut">
              <a:rPr lang="en-US" smtClean="0"/>
              <a:pPr/>
              <a:t>5/1/13</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090535AC-6C2E-644C-8FC7-5322252EC31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51F1CAA6-50C6-8C47-BB6B-B913985329F2}" type="datetimeFigureOut">
              <a:rPr lang="en-US" smtClean="0"/>
              <a:pPr/>
              <a:t>5/1/13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0535AC-6C2E-644C-8FC7-5322252EC316}" type="slidenum">
              <a:rPr lang="en-US" smtClean="0"/>
              <a:pPr/>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1F1CAA6-50C6-8C47-BB6B-B913985329F2}" type="datetimeFigureOut">
              <a:rPr lang="en-US" smtClean="0"/>
              <a:pPr/>
              <a:t>5/1/13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0535AC-6C2E-644C-8FC7-5322252EC316}" type="slidenum">
              <a:rPr lang="en-US" smtClean="0"/>
              <a:pPr/>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1F1CAA6-50C6-8C47-BB6B-B913985329F2}" type="datetimeFigureOut">
              <a:rPr lang="en-US" smtClean="0"/>
              <a:pPr/>
              <a:t>5/1/13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0535AC-6C2E-644C-8FC7-5322252EC31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1CAA6-50C6-8C47-BB6B-B913985329F2}" type="datetimeFigureOut">
              <a:rPr lang="en-US" smtClean="0"/>
              <a:pPr/>
              <a:t>5/1/13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0535AC-6C2E-644C-8FC7-5322252EC31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F1CAA6-50C6-8C47-BB6B-B913985329F2}" type="datetimeFigureOut">
              <a:rPr lang="en-US" smtClean="0"/>
              <a:pPr/>
              <a:t>5/1/13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0535AC-6C2E-644C-8FC7-5322252EC31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F1CAA6-50C6-8C47-BB6B-B913985329F2}" type="datetimeFigureOut">
              <a:rPr lang="en-US" smtClean="0"/>
              <a:pPr/>
              <a:t>5/1/13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0535AC-6C2E-644C-8FC7-5322252EC316}" type="slidenum">
              <a:rPr lang="en-US" smtClean="0"/>
              <a:pPr/>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F1CAA6-50C6-8C47-BB6B-B913985329F2}" type="datetimeFigureOut">
              <a:rPr lang="en-US" smtClean="0"/>
              <a:pPr/>
              <a:t>5/1/13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0535AC-6C2E-644C-8FC7-5322252EC316}"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F1CAA6-50C6-8C47-BB6B-B913985329F2}" type="datetimeFigureOut">
              <a:rPr lang="en-US" smtClean="0"/>
              <a:pPr/>
              <a:t>5/1/13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0535AC-6C2E-644C-8FC7-5322252EC316}" type="slidenum">
              <a:rPr lang="en-US" smtClean="0"/>
              <a:pPr/>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F1CAA6-50C6-8C47-BB6B-B913985329F2}" type="datetimeFigureOut">
              <a:rPr lang="en-US" smtClean="0"/>
              <a:pPr/>
              <a:t>5/1/13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0535AC-6C2E-644C-8FC7-5322252EC31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1F1CAA6-50C6-8C47-BB6B-B913985329F2}" type="datetimeFigureOut">
              <a:rPr lang="en-US" smtClean="0"/>
              <a:pPr/>
              <a:t>5/1/13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0535AC-6C2E-644C-8FC7-5322252EC31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1F1CAA6-50C6-8C47-BB6B-B913985329F2}" type="datetimeFigureOut">
              <a:rPr lang="en-US" smtClean="0"/>
              <a:pPr/>
              <a:t>5/1/13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0535AC-6C2E-644C-8FC7-5322252EC31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1F1CAA6-50C6-8C47-BB6B-B913985329F2}" type="datetimeFigureOut">
              <a:rPr lang="en-US" smtClean="0"/>
              <a:pPr/>
              <a:t>5/1/13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0535AC-6C2E-644C-8FC7-5322252EC31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51F1CAA6-50C6-8C47-BB6B-B913985329F2}" type="datetimeFigureOut">
              <a:rPr lang="en-US" smtClean="0"/>
              <a:pPr/>
              <a:t>5/1/13</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090535AC-6C2E-644C-8FC7-5322252EC31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51F1CAA6-50C6-8C47-BB6B-B913985329F2}" type="datetimeFigureOut">
              <a:rPr lang="en-US" smtClean="0"/>
              <a:pPr/>
              <a:t>5/1/13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0535AC-6C2E-644C-8FC7-5322252EC31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F1CAA6-50C6-8C47-BB6B-B913985329F2}" type="datetimeFigureOut">
              <a:rPr lang="en-US" smtClean="0"/>
              <a:pPr/>
              <a:t>5/1/13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0535AC-6C2E-644C-8FC7-5322252EC31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F1CAA6-50C6-8C47-BB6B-B913985329F2}" type="datetimeFigureOut">
              <a:rPr lang="en-US" smtClean="0"/>
              <a:pPr/>
              <a:t>5/1/13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0535AC-6C2E-644C-8FC7-5322252EC3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1F1CAA6-50C6-8C47-BB6B-B913985329F2}" type="datetimeFigureOut">
              <a:rPr lang="en-US" smtClean="0"/>
              <a:pPr/>
              <a:t>5/1/13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0535AC-6C2E-644C-8FC7-5322252EC3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1F1CAA6-50C6-8C47-BB6B-B913985329F2}" type="datetimeFigureOut">
              <a:rPr lang="en-US" smtClean="0"/>
              <a:pPr/>
              <a:t>5/1/13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0535AC-6C2E-644C-8FC7-5322252EC316}" type="slidenum">
              <a:rPr lang="en-US" smtClean="0"/>
              <a:pPr/>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1F1CAA6-50C6-8C47-BB6B-B913985329F2}" type="datetimeFigureOut">
              <a:rPr lang="en-US" smtClean="0"/>
              <a:pPr/>
              <a:t>5/1/13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0535AC-6C2E-644C-8FC7-5322252EC316}" type="slidenum">
              <a:rPr lang="en-US" smtClean="0"/>
              <a:pPr/>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51F1CAA6-50C6-8C47-BB6B-B913985329F2}" type="datetimeFigureOut">
              <a:rPr lang="en-US" smtClean="0"/>
              <a:pPr/>
              <a:t>5/1/13</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090535AC-6C2E-644C-8FC7-5322252EC31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 Id="rId3"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gif"/><Relationship Id="rId4" Type="http://schemas.openxmlformats.org/officeDocument/2006/relationships/image" Target="../media/image26.gif"/><Relationship Id="rId5" Type="http://schemas.openxmlformats.org/officeDocument/2006/relationships/image" Target="../media/image27.gif"/><Relationship Id="rId6" Type="http://schemas.openxmlformats.org/officeDocument/2006/relationships/image" Target="../media/image28.gif"/><Relationship Id="rId7" Type="http://schemas.openxmlformats.org/officeDocument/2006/relationships/image" Target="../media/image29.gif"/><Relationship Id="rId8" Type="http://schemas.openxmlformats.org/officeDocument/2006/relationships/image" Target="../media/image30.gif"/><Relationship Id="rId9" Type="http://schemas.openxmlformats.org/officeDocument/2006/relationships/image" Target="../media/image31.gif"/><Relationship Id="rId10" Type="http://schemas.openxmlformats.org/officeDocument/2006/relationships/image" Target="../media/image32.gif"/><Relationship Id="rId11" Type="http://schemas.openxmlformats.org/officeDocument/2006/relationships/image" Target="../media/image33.gif"/><Relationship Id="rId1" Type="http://schemas.openxmlformats.org/officeDocument/2006/relationships/slideLayout" Target="../slideLayouts/slideLayout2.xml"/><Relationship Id="rId2" Type="http://schemas.openxmlformats.org/officeDocument/2006/relationships/image" Target="../media/image24.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jpeg"/><Relationship Id="rId3" Type="http://schemas.openxmlformats.org/officeDocument/2006/relationships/image" Target="../media/image41.gi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 Id="rId3" Type="http://schemas.openxmlformats.org/officeDocument/2006/relationships/image" Target="../media/image45.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7385"/>
            <a:ext cx="7313613" cy="6097822"/>
          </a:xfrm>
        </p:spPr>
        <p:txBody>
          <a:bodyPr/>
          <a:lstStyle/>
          <a:p>
            <a:r>
              <a:rPr lang="en-US" sz="15000" b="1" cap="small" dirty="0" smtClean="0"/>
              <a:t>POWER</a:t>
            </a:r>
            <a:endParaRPr lang="en-US" sz="15000" b="1" cap="small" dirty="0"/>
          </a:p>
        </p:txBody>
      </p:sp>
      <p:sp>
        <p:nvSpPr>
          <p:cNvPr id="4" name="TextBox 3"/>
          <p:cNvSpPr txBox="1"/>
          <p:nvPr/>
        </p:nvSpPr>
        <p:spPr>
          <a:xfrm>
            <a:off x="634942" y="4345002"/>
            <a:ext cx="7593071" cy="1138773"/>
          </a:xfrm>
          <a:prstGeom prst="rect">
            <a:avLst/>
          </a:prstGeom>
          <a:noFill/>
        </p:spPr>
        <p:txBody>
          <a:bodyPr wrap="square" rtlCol="0">
            <a:spAutoFit/>
          </a:bodyPr>
          <a:lstStyle/>
          <a:p>
            <a:pPr algn="ctr"/>
            <a:r>
              <a:rPr lang="en-US" sz="3400" b="1" cap="small" dirty="0"/>
              <a:t>ability </a:t>
            </a:r>
            <a:r>
              <a:rPr lang="en-US" sz="3400" b="1" cap="small" dirty="0" smtClean="0"/>
              <a:t>to</a:t>
            </a:r>
            <a:r>
              <a:rPr lang="en-US" sz="3400" b="1" cap="small" dirty="0"/>
              <a:t> </a:t>
            </a:r>
            <a:r>
              <a:rPr lang="en-US" sz="3400" b="1" cap="small" dirty="0" smtClean="0"/>
              <a:t>influence </a:t>
            </a:r>
            <a:r>
              <a:rPr lang="en-US" sz="3400" b="1" cap="small" dirty="0"/>
              <a:t>the behavior of others or the course of events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 #1: In Brief</a:t>
            </a:r>
            <a:endParaRPr lang="en-US" dirty="0"/>
          </a:p>
        </p:txBody>
      </p:sp>
      <p:sp>
        <p:nvSpPr>
          <p:cNvPr id="3" name="Content Placeholder 2"/>
          <p:cNvSpPr>
            <a:spLocks noGrp="1"/>
          </p:cNvSpPr>
          <p:nvPr>
            <p:ph idx="1"/>
          </p:nvPr>
        </p:nvSpPr>
        <p:spPr>
          <a:xfrm>
            <a:off x="317471" y="1735138"/>
            <a:ext cx="8521589" cy="4056062"/>
          </a:xfrm>
        </p:spPr>
        <p:txBody>
          <a:bodyPr>
            <a:normAutofit lnSpcReduction="10000"/>
          </a:bodyPr>
          <a:lstStyle/>
          <a:p>
            <a:r>
              <a:rPr lang="en-US" sz="4300" dirty="0" smtClean="0"/>
              <a:t>Slavery banned in Mexican Cession; </a:t>
            </a:r>
          </a:p>
          <a:p>
            <a:r>
              <a:rPr lang="en-US" sz="4300" dirty="0" smtClean="0"/>
              <a:t>North loved this idea!</a:t>
            </a:r>
          </a:p>
          <a:p>
            <a:r>
              <a:rPr lang="en-US" sz="4300" dirty="0" smtClean="0"/>
              <a:t>South hated this idea! </a:t>
            </a:r>
          </a:p>
          <a:p>
            <a:r>
              <a:rPr lang="en-US" sz="4300" dirty="0" smtClean="0"/>
              <a:t>North/South voted for their side, regardless of their pol. party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EQ #1</a:t>
            </a:r>
            <a:endParaRPr lang="en-US" dirty="0"/>
          </a:p>
        </p:txBody>
      </p:sp>
      <p:sp>
        <p:nvSpPr>
          <p:cNvPr id="7" name="Content Placeholder 6"/>
          <p:cNvSpPr>
            <a:spLocks noGrp="1"/>
          </p:cNvSpPr>
          <p:nvPr>
            <p:ph idx="1"/>
          </p:nvPr>
        </p:nvSpPr>
        <p:spPr>
          <a:xfrm>
            <a:off x="233926" y="1371600"/>
            <a:ext cx="8504881" cy="5246172"/>
          </a:xfrm>
        </p:spPr>
        <p:txBody>
          <a:bodyPr>
            <a:normAutofit/>
          </a:bodyPr>
          <a:lstStyle/>
          <a:p>
            <a:r>
              <a:rPr lang="en-US" i="1" dirty="0" smtClean="0"/>
              <a:t>The Wilmot Proviso was especially important in increasing sectional tension between the free states and slaves states.</a:t>
            </a:r>
          </a:p>
          <a:p>
            <a:r>
              <a:rPr lang="en-US" i="1" dirty="0" smtClean="0"/>
              <a:t>Originally, it suggested that slavery be banned altogether in the Mexican Cession (which outrages pro-slavery southerners).</a:t>
            </a:r>
          </a:p>
          <a:p>
            <a:r>
              <a:rPr lang="en-US" i="1" dirty="0" smtClean="0"/>
              <a:t>It passed the northern-controlled House (filled with Whigs and Democrats alike) but failed to pass the southern-controlled Senate. </a:t>
            </a:r>
          </a:p>
          <a:p>
            <a:r>
              <a:rPr lang="en-US" i="1" dirty="0" smtClean="0"/>
              <a:t>Up until this point, congressmen tended to support </a:t>
            </a:r>
            <a:r>
              <a:rPr lang="en-US" b="1" i="1" dirty="0" smtClean="0"/>
              <a:t>party views</a:t>
            </a:r>
            <a:r>
              <a:rPr lang="en-US" i="1" dirty="0" smtClean="0"/>
              <a:t> and not the views of their region; but now, there is a major paradigm shift.</a:t>
            </a:r>
          </a:p>
          <a:p>
            <a:r>
              <a:rPr lang="en-US" i="1" dirty="0" smtClean="0"/>
              <a:t> Congressmen begin to support their </a:t>
            </a:r>
            <a:r>
              <a:rPr lang="en-US" b="1" i="1" dirty="0" smtClean="0"/>
              <a:t>region’s views</a:t>
            </a:r>
            <a:r>
              <a:rPr lang="en-US" i="1" dirty="0" smtClean="0"/>
              <a:t> over their overall party’s agenda. This became further proof that the northern states and the southern states were beginning to separate more and more.</a:t>
            </a:r>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EQ #2</a:t>
            </a:r>
            <a:endParaRPr lang="en-US" dirty="0"/>
          </a:p>
        </p:txBody>
      </p:sp>
      <p:sp>
        <p:nvSpPr>
          <p:cNvPr id="7" name="Content Placeholder 6"/>
          <p:cNvSpPr>
            <a:spLocks noGrp="1"/>
          </p:cNvSpPr>
          <p:nvPr>
            <p:ph idx="1"/>
          </p:nvPr>
        </p:nvSpPr>
        <p:spPr>
          <a:xfrm>
            <a:off x="334180" y="1735138"/>
            <a:ext cx="8404627" cy="4056062"/>
          </a:xfrm>
        </p:spPr>
        <p:txBody>
          <a:bodyPr>
            <a:normAutofit/>
          </a:bodyPr>
          <a:lstStyle/>
          <a:p>
            <a:pPr lvl="0"/>
            <a:r>
              <a:rPr lang="en-US" sz="4400" dirty="0" smtClean="0"/>
              <a:t>Explain how the </a:t>
            </a:r>
            <a:r>
              <a:rPr lang="en-US" sz="4400" u="sng" dirty="0" smtClean="0"/>
              <a:t>Compromise of 1850 and the Fugitive Slave Act</a:t>
            </a:r>
            <a:r>
              <a:rPr lang="en-US" sz="4400" dirty="0" smtClean="0"/>
              <a:t> increased sectional tensions between the free states and slave states.</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HECK is the</a:t>
            </a:r>
            <a:br>
              <a:rPr lang="en-US" dirty="0" smtClean="0"/>
            </a:br>
            <a:r>
              <a:rPr lang="en-US" dirty="0" smtClean="0"/>
              <a:t>Compromise of 1850?</a:t>
            </a:r>
            <a:endParaRPr lang="en-US" dirty="0"/>
          </a:p>
        </p:txBody>
      </p:sp>
      <p:sp>
        <p:nvSpPr>
          <p:cNvPr id="3" name="Content Placeholder 2"/>
          <p:cNvSpPr>
            <a:spLocks noGrp="1"/>
          </p:cNvSpPr>
          <p:nvPr>
            <p:ph idx="1"/>
          </p:nvPr>
        </p:nvSpPr>
        <p:spPr/>
        <p:txBody>
          <a:bodyPr/>
          <a:lstStyle/>
          <a:p>
            <a:r>
              <a:rPr lang="en-US" dirty="0" smtClean="0"/>
              <a:t>The Comp. of 1850 was proposed by Henry Clay (the same guy who helped with the Missouri Comp.)</a:t>
            </a:r>
          </a:p>
          <a:p>
            <a:r>
              <a:rPr lang="en-US" dirty="0" smtClean="0"/>
              <a:t>California became a FREE STATE</a:t>
            </a:r>
          </a:p>
          <a:p>
            <a:r>
              <a:rPr lang="en-US" dirty="0" smtClean="0"/>
              <a:t>Mexican Cession’s slavery issue decided by </a:t>
            </a:r>
            <a:r>
              <a:rPr lang="en-US" b="1" dirty="0" smtClean="0"/>
              <a:t>popular sovereignty</a:t>
            </a:r>
            <a:endParaRPr lang="en-US" dirty="0" smtClean="0"/>
          </a:p>
          <a:p>
            <a:r>
              <a:rPr lang="en-US" b="1" dirty="0" smtClean="0"/>
              <a:t>Slave trade</a:t>
            </a:r>
            <a:r>
              <a:rPr lang="en-US" dirty="0" smtClean="0"/>
              <a:t> outlawed in Washington, D.C.</a:t>
            </a:r>
          </a:p>
          <a:p>
            <a:r>
              <a:rPr lang="en-US" b="1" dirty="0" smtClean="0"/>
              <a:t>Fugitive Slave Act</a:t>
            </a:r>
            <a:r>
              <a:rPr lang="en-US" dirty="0" smtClean="0"/>
              <a:t> became law</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HECK is the</a:t>
            </a:r>
            <a:br>
              <a:rPr lang="en-US" dirty="0" smtClean="0"/>
            </a:br>
            <a:r>
              <a:rPr lang="en-US" dirty="0" smtClean="0"/>
              <a:t>Fugitive Slave Act?</a:t>
            </a:r>
            <a:endParaRPr lang="en-US" dirty="0"/>
          </a:p>
        </p:txBody>
      </p:sp>
      <p:sp>
        <p:nvSpPr>
          <p:cNvPr id="3" name="Content Placeholder 2"/>
          <p:cNvSpPr>
            <a:spLocks noGrp="1"/>
          </p:cNvSpPr>
          <p:nvPr>
            <p:ph idx="1"/>
          </p:nvPr>
        </p:nvSpPr>
        <p:spPr/>
        <p:txBody>
          <a:bodyPr>
            <a:noAutofit/>
          </a:bodyPr>
          <a:lstStyle/>
          <a:p>
            <a:r>
              <a:rPr lang="en-US" sz="3300" dirty="0" smtClean="0"/>
              <a:t>Made it a crime to help runaway slaves</a:t>
            </a:r>
          </a:p>
          <a:p>
            <a:r>
              <a:rPr lang="en-US" sz="3300" dirty="0" smtClean="0"/>
              <a:t>Allowed officials to arrest those slaves in free areas</a:t>
            </a:r>
          </a:p>
          <a:p>
            <a:r>
              <a:rPr lang="en-US" sz="3300" dirty="0" smtClean="0"/>
              <a:t>Allowed officials to return slaves to owners</a:t>
            </a:r>
          </a:p>
          <a:p>
            <a:r>
              <a:rPr lang="en-US" sz="3300" dirty="0" smtClean="0"/>
              <a:t>Adam </a:t>
            </a:r>
            <a:r>
              <a:rPr lang="en-US" sz="3300" dirty="0" err="1" smtClean="0"/>
              <a:t>Crosswhite</a:t>
            </a:r>
            <a:r>
              <a:rPr lang="en-US" sz="3300" dirty="0" smtClean="0"/>
              <a:t>, anyone?</a:t>
            </a:r>
            <a:endParaRPr lang="en-US" sz="3300" dirty="0"/>
          </a:p>
        </p:txBody>
      </p:sp>
      <p:pic>
        <p:nvPicPr>
          <p:cNvPr id="4" name="Picture 3" descr="Adam Crosswhite.jpg"/>
          <p:cNvPicPr>
            <a:picLocks noChangeAspect="1"/>
          </p:cNvPicPr>
          <p:nvPr/>
        </p:nvPicPr>
        <p:blipFill>
          <a:blip r:embed="rId2"/>
          <a:stretch>
            <a:fillRect/>
          </a:stretch>
        </p:blipFill>
        <p:spPr>
          <a:xfrm>
            <a:off x="2559050" y="546100"/>
            <a:ext cx="4025900" cy="57658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 #2: In Brief</a:t>
            </a:r>
            <a:endParaRPr lang="en-US" dirty="0"/>
          </a:p>
        </p:txBody>
      </p:sp>
      <p:sp>
        <p:nvSpPr>
          <p:cNvPr id="3" name="Content Placeholder 2"/>
          <p:cNvSpPr>
            <a:spLocks noGrp="1"/>
          </p:cNvSpPr>
          <p:nvPr>
            <p:ph idx="1"/>
          </p:nvPr>
        </p:nvSpPr>
        <p:spPr/>
        <p:txBody>
          <a:bodyPr>
            <a:normAutofit/>
          </a:bodyPr>
          <a:lstStyle/>
          <a:p>
            <a:r>
              <a:rPr lang="en-US" sz="4800" dirty="0" smtClean="0"/>
              <a:t>SOUTH disagreed with northern free states having more power in Congress</a:t>
            </a:r>
          </a:p>
          <a:p>
            <a:r>
              <a:rPr lang="en-US" sz="4800" dirty="0" smtClean="0"/>
              <a:t>NORTH disagreed with the Fugitive Slave Act</a:t>
            </a:r>
            <a:endParaRPr lang="en-US" sz="4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EQ #2</a:t>
            </a:r>
            <a:endParaRPr lang="en-US" dirty="0"/>
          </a:p>
        </p:txBody>
      </p:sp>
      <p:sp>
        <p:nvSpPr>
          <p:cNvPr id="7" name="Content Placeholder 6"/>
          <p:cNvSpPr>
            <a:spLocks noGrp="1"/>
          </p:cNvSpPr>
          <p:nvPr>
            <p:ph idx="1"/>
          </p:nvPr>
        </p:nvSpPr>
        <p:spPr>
          <a:xfrm>
            <a:off x="284053" y="1735137"/>
            <a:ext cx="8605135" cy="4916057"/>
          </a:xfrm>
        </p:spPr>
        <p:txBody>
          <a:bodyPr>
            <a:normAutofit/>
          </a:bodyPr>
          <a:lstStyle/>
          <a:p>
            <a:r>
              <a:rPr lang="en-US" sz="3300" i="1" dirty="0" smtClean="0"/>
              <a:t>The Compromise of 1850 seemingly settled the differences between the northern and southern states but it did not help either side find a true agreement; rather, it, too, increased sectional tensions. </a:t>
            </a:r>
          </a:p>
          <a:p>
            <a:r>
              <a:rPr lang="en-US" sz="3300" i="1" dirty="0" smtClean="0"/>
              <a:t>The Compromise of 1850 allowed for one more free state over the slave states (which may have upset southerners) and it also allowed for the very strict Fugitive Slave Act (which abolitionists and many northerners saw as awful).</a:t>
            </a:r>
            <a:endParaRPr lang="en-US" sz="3300"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a:xfrm>
            <a:off x="267344" y="1371600"/>
            <a:ext cx="8671971" cy="4928652"/>
          </a:xfrm>
        </p:spPr>
        <p:txBody>
          <a:bodyPr>
            <a:normAutofit lnSpcReduction="10000"/>
          </a:bodyPr>
          <a:lstStyle/>
          <a:p>
            <a:r>
              <a:rPr lang="en-US" dirty="0" smtClean="0"/>
              <a:t>You’ll need:</a:t>
            </a:r>
          </a:p>
          <a:p>
            <a:pPr lvl="1"/>
            <a:r>
              <a:rPr lang="en-US" dirty="0" smtClean="0"/>
              <a:t>Your EQ answers from yesterday</a:t>
            </a:r>
          </a:p>
          <a:p>
            <a:pPr lvl="1"/>
            <a:r>
              <a:rPr lang="en-US" dirty="0" smtClean="0"/>
              <a:t>Unit 7 Vocabulary</a:t>
            </a:r>
          </a:p>
          <a:p>
            <a:pPr lvl="1"/>
            <a:r>
              <a:rPr lang="en-US" dirty="0" smtClean="0"/>
              <a:t>Ch. 15.1-15.2 Review</a:t>
            </a:r>
          </a:p>
          <a:p>
            <a:pPr lvl="1"/>
            <a:r>
              <a:rPr lang="en-US" dirty="0" smtClean="0"/>
              <a:t>Textbook open to pages 484-485</a:t>
            </a:r>
            <a:br>
              <a:rPr lang="en-US" dirty="0" smtClean="0"/>
            </a:br>
            <a:endParaRPr lang="en-US" dirty="0" smtClean="0"/>
          </a:p>
          <a:p>
            <a:r>
              <a:rPr lang="en-US" dirty="0" smtClean="0"/>
              <a:t>Please get all of those out now and ensure that each of those is completed in the next 30 minutes.</a:t>
            </a:r>
          </a:p>
          <a:p>
            <a:r>
              <a:rPr lang="en-US" dirty="0" smtClean="0"/>
              <a:t>Finally, complete the EQ Prep worksheet for EQ #3 as well as you can. We will review number 3 tomorrow.</a:t>
            </a:r>
          </a:p>
          <a:p>
            <a:r>
              <a:rPr lang="en-US" b="1" dirty="0" smtClean="0"/>
              <a:t>HW Tonight: Read pages 488-492</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EQ #3</a:t>
            </a:r>
            <a:endParaRPr lang="en-US" dirty="0"/>
          </a:p>
        </p:txBody>
      </p:sp>
      <p:sp>
        <p:nvSpPr>
          <p:cNvPr id="7" name="Content Placeholder 6"/>
          <p:cNvSpPr>
            <a:spLocks noGrp="1"/>
          </p:cNvSpPr>
          <p:nvPr>
            <p:ph idx="1"/>
          </p:nvPr>
        </p:nvSpPr>
        <p:spPr/>
        <p:txBody>
          <a:bodyPr>
            <a:normAutofit fontScale="92500"/>
          </a:bodyPr>
          <a:lstStyle/>
          <a:p>
            <a:pPr lvl="0"/>
            <a:r>
              <a:rPr lang="en-US" sz="5000" dirty="0" smtClean="0"/>
              <a:t>Explain how the </a:t>
            </a:r>
            <a:r>
              <a:rPr lang="en-US" sz="5000" u="sng" dirty="0" smtClean="0"/>
              <a:t>Kansas-Nebraska Act and Bleeding Kansas</a:t>
            </a:r>
            <a:r>
              <a:rPr lang="en-US" sz="5000" dirty="0" smtClean="0"/>
              <a:t> increased sectional tensions between the free states and slave states.</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 HECK is the</a:t>
            </a:r>
            <a:br>
              <a:rPr lang="en-US" dirty="0" smtClean="0"/>
            </a:br>
            <a:r>
              <a:rPr lang="en-US" dirty="0" smtClean="0"/>
              <a:t>Kansas-Nebraska Act?</a:t>
            </a:r>
            <a:endParaRPr lang="en-US" dirty="0"/>
          </a:p>
        </p:txBody>
      </p:sp>
      <p:sp>
        <p:nvSpPr>
          <p:cNvPr id="3" name="Content Placeholder 2"/>
          <p:cNvSpPr>
            <a:spLocks noGrp="1"/>
          </p:cNvSpPr>
          <p:nvPr>
            <p:ph idx="1"/>
          </p:nvPr>
        </p:nvSpPr>
        <p:spPr/>
        <p:txBody>
          <a:bodyPr/>
          <a:lstStyle/>
          <a:p>
            <a:r>
              <a:rPr lang="en-US" dirty="0" smtClean="0"/>
              <a:t>A plan to divide the remainder of the Louisiana Purchase into two territories: Kansas and Nebraska</a:t>
            </a:r>
          </a:p>
          <a:p>
            <a:r>
              <a:rPr lang="en-US" b="1" dirty="0" smtClean="0"/>
              <a:t>Popular sovereignty </a:t>
            </a:r>
            <a:r>
              <a:rPr lang="en-US" dirty="0" smtClean="0"/>
              <a:t>would decide the issue of slavery</a:t>
            </a:r>
          </a:p>
          <a:p>
            <a:r>
              <a:rPr lang="en-US" dirty="0" smtClean="0"/>
              <a:t>This would nullify the Missouri Compromise’s ban of slavery above the 36</a:t>
            </a:r>
            <a:r>
              <a:rPr lang="en-US" baseline="30000" dirty="0" smtClean="0"/>
              <a:t>O</a:t>
            </a:r>
            <a:r>
              <a:rPr lang="en-US" dirty="0" smtClean="0"/>
              <a:t> 30’ line</a:t>
            </a:r>
          </a:p>
          <a:p>
            <a:r>
              <a:rPr lang="en-US" dirty="0" smtClean="0"/>
              <a:t>What’s the problem, then?</a:t>
            </a:r>
            <a:endParaRPr lang="en-US" dirty="0"/>
          </a:p>
        </p:txBody>
      </p:sp>
      <p:pic>
        <p:nvPicPr>
          <p:cNvPr id="4" name="Picture 3" descr="screen-capture-4.png"/>
          <p:cNvPicPr>
            <a:picLocks noChangeAspect="1"/>
          </p:cNvPicPr>
          <p:nvPr/>
        </p:nvPicPr>
        <p:blipFill>
          <a:blip r:embed="rId2"/>
          <a:stretch>
            <a:fillRect/>
          </a:stretch>
        </p:blipFill>
        <p:spPr>
          <a:xfrm>
            <a:off x="247087" y="1371600"/>
            <a:ext cx="8374757" cy="5236288"/>
          </a:xfrm>
          <a:prstGeom prst="rect">
            <a:avLst/>
          </a:prstGeom>
        </p:spPr>
      </p:pic>
      <p:sp>
        <p:nvSpPr>
          <p:cNvPr id="5" name="TextBox 4"/>
          <p:cNvSpPr txBox="1"/>
          <p:nvPr/>
        </p:nvSpPr>
        <p:spPr>
          <a:xfrm>
            <a:off x="4931173" y="3202970"/>
            <a:ext cx="1587355" cy="646331"/>
          </a:xfrm>
          <a:prstGeom prst="rect">
            <a:avLst/>
          </a:prstGeom>
          <a:noFill/>
        </p:spPr>
        <p:txBody>
          <a:bodyPr wrap="square" rtlCol="0">
            <a:spAutoFit/>
          </a:bodyPr>
          <a:lstStyle/>
          <a:p>
            <a:r>
              <a:rPr lang="en-US" b="1" cap="small" dirty="0" smtClean="0"/>
              <a:t>16 free states</a:t>
            </a:r>
          </a:p>
          <a:p>
            <a:r>
              <a:rPr lang="en-US" b="1" cap="small" dirty="0" smtClean="0"/>
              <a:t>32 Senators</a:t>
            </a:r>
            <a:endParaRPr lang="en-US" b="1" cap="small" dirty="0"/>
          </a:p>
        </p:txBody>
      </p:sp>
      <p:sp>
        <p:nvSpPr>
          <p:cNvPr id="6" name="TextBox 5"/>
          <p:cNvSpPr txBox="1"/>
          <p:nvPr/>
        </p:nvSpPr>
        <p:spPr>
          <a:xfrm>
            <a:off x="4931173" y="4727689"/>
            <a:ext cx="1902807" cy="646331"/>
          </a:xfrm>
          <a:prstGeom prst="rect">
            <a:avLst/>
          </a:prstGeom>
          <a:noFill/>
        </p:spPr>
        <p:txBody>
          <a:bodyPr wrap="square" rtlCol="0">
            <a:spAutoFit/>
          </a:bodyPr>
          <a:lstStyle/>
          <a:p>
            <a:r>
              <a:rPr lang="en-US" b="1" cap="small" dirty="0" smtClean="0"/>
              <a:t>15 slave states</a:t>
            </a:r>
          </a:p>
          <a:p>
            <a:r>
              <a:rPr lang="en-US" b="1" cap="small" dirty="0" smtClean="0"/>
              <a:t>30 senators</a:t>
            </a:r>
            <a:endParaRPr lang="en-US" b="1" cap="smal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Struggles in OUR World:</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Man vs. Nature</a:t>
            </a:r>
          </a:p>
          <a:p>
            <a:r>
              <a:rPr lang="en-US" dirty="0" smtClean="0"/>
              <a:t>Syrian Govt. vs. Syrian People</a:t>
            </a:r>
          </a:p>
          <a:p>
            <a:r>
              <a:rPr lang="en-US" dirty="0" smtClean="0"/>
              <a:t>Al Qaeda vs. Western Society</a:t>
            </a:r>
          </a:p>
          <a:p>
            <a:r>
              <a:rPr lang="en-US" dirty="0" smtClean="0"/>
              <a:t>Democrats vs. Republicans</a:t>
            </a:r>
          </a:p>
          <a:p>
            <a:r>
              <a:rPr lang="en-US" dirty="0" smtClean="0"/>
              <a:t>Detroit Red Wings vs. Nashville Predators</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Homeroom vs. Homeroom</a:t>
            </a:r>
          </a:p>
          <a:p>
            <a:r>
              <a:rPr lang="en-US" dirty="0" smtClean="0"/>
              <a:t>Mr. K vs. Mr. </a:t>
            </a:r>
            <a:r>
              <a:rPr lang="en-US" dirty="0" err="1" smtClean="0"/>
              <a:t>Leathead</a:t>
            </a:r>
            <a:endParaRPr lang="en-US" dirty="0" smtClean="0"/>
          </a:p>
          <a:p>
            <a:r>
              <a:rPr lang="en-US" dirty="0" smtClean="0"/>
              <a:t>The Avengers vs. Loki</a:t>
            </a:r>
          </a:p>
          <a:p>
            <a:r>
              <a:rPr lang="en-US" dirty="0" smtClean="0"/>
              <a:t>Bella vs. the </a:t>
            </a:r>
            <a:r>
              <a:rPr lang="en-US" dirty="0" err="1" smtClean="0"/>
              <a:t>Volturi</a:t>
            </a:r>
            <a:endParaRPr lang="en-US" dirty="0" smtClean="0"/>
          </a:p>
          <a:p>
            <a:r>
              <a:rPr lang="en-US" dirty="0" smtClean="0"/>
              <a:t>Students vs. Staff</a:t>
            </a:r>
          </a:p>
          <a:p>
            <a:r>
              <a:rPr lang="en-US" dirty="0" smtClean="0"/>
              <a:t>Man vs. Law, Order</a:t>
            </a:r>
          </a:p>
          <a:p>
            <a:r>
              <a:rPr lang="en-US" dirty="0" smtClean="0"/>
              <a:t>Man vs. Chaos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Bleeding Kansas</a:t>
            </a:r>
            <a:endParaRPr lang="en-US" dirty="0"/>
          </a:p>
        </p:txBody>
      </p:sp>
      <p:sp>
        <p:nvSpPr>
          <p:cNvPr id="3" name="Content Placeholder 2"/>
          <p:cNvSpPr>
            <a:spLocks noGrp="1"/>
          </p:cNvSpPr>
          <p:nvPr>
            <p:ph idx="1"/>
          </p:nvPr>
        </p:nvSpPr>
        <p:spPr/>
        <p:txBody>
          <a:bodyPr/>
          <a:lstStyle/>
          <a:p>
            <a:r>
              <a:rPr lang="en-US" dirty="0" smtClean="0"/>
              <a:t>Northerners and abolitionists feared the worst!</a:t>
            </a:r>
          </a:p>
          <a:p>
            <a:r>
              <a:rPr lang="en-US" dirty="0" smtClean="0"/>
              <a:t>These new territories originally declared slavery </a:t>
            </a:r>
            <a:r>
              <a:rPr lang="en-US" b="1" dirty="0" smtClean="0"/>
              <a:t>illegal</a:t>
            </a:r>
            <a:r>
              <a:rPr lang="en-US" dirty="0" smtClean="0"/>
              <a:t> but now Congress legalized it! </a:t>
            </a:r>
          </a:p>
          <a:p>
            <a:r>
              <a:rPr lang="en-US" dirty="0" smtClean="0"/>
              <a:t>Pro- and anti-slavery groups rushed to Kansas to vote</a:t>
            </a:r>
          </a:p>
          <a:p>
            <a:r>
              <a:rPr lang="en-US" dirty="0" smtClean="0"/>
              <a:t>There was a pro-slavery majority and Kansas became a slave state</a:t>
            </a:r>
            <a:endParaRPr lang="en-US" dirty="0"/>
          </a:p>
        </p:txBody>
      </p:sp>
      <p:pic>
        <p:nvPicPr>
          <p:cNvPr id="5" name="Picture 4" descr="kansas.jpg"/>
          <p:cNvPicPr>
            <a:picLocks noChangeAspect="1"/>
          </p:cNvPicPr>
          <p:nvPr/>
        </p:nvPicPr>
        <p:blipFill>
          <a:blip r:embed="rId2"/>
          <a:stretch>
            <a:fillRect/>
          </a:stretch>
        </p:blipFill>
        <p:spPr>
          <a:xfrm>
            <a:off x="508000" y="1181100"/>
            <a:ext cx="8128000" cy="44958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Bleeding Kansas</a:t>
            </a:r>
            <a:endParaRPr lang="en-US" dirty="0"/>
          </a:p>
        </p:txBody>
      </p:sp>
      <p:sp>
        <p:nvSpPr>
          <p:cNvPr id="3" name="Content Placeholder 2"/>
          <p:cNvSpPr>
            <a:spLocks noGrp="1"/>
          </p:cNvSpPr>
          <p:nvPr>
            <p:ph idx="1"/>
          </p:nvPr>
        </p:nvSpPr>
        <p:spPr/>
        <p:txBody>
          <a:bodyPr/>
          <a:lstStyle/>
          <a:p>
            <a:r>
              <a:rPr lang="en-US" dirty="0" smtClean="0"/>
              <a:t>In May 1856, 800 pro-slavery men rode to Lawrence, Kansas</a:t>
            </a:r>
          </a:p>
          <a:p>
            <a:r>
              <a:rPr lang="en-US" dirty="0" smtClean="0"/>
              <a:t>They looted, burned, and destroyed much of the property in the “anti-slavery” town</a:t>
            </a:r>
          </a:p>
          <a:p>
            <a:r>
              <a:rPr lang="en-US" dirty="0" smtClean="0"/>
              <a:t>One man died</a:t>
            </a:r>
          </a:p>
          <a:p>
            <a:r>
              <a:rPr lang="en-US" dirty="0" smtClean="0"/>
              <a:t>A POWER STRUGGLE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Bloody Kansas and John Brown</a:t>
            </a:r>
            <a:endParaRPr lang="en-US" dirty="0"/>
          </a:p>
        </p:txBody>
      </p:sp>
      <p:sp>
        <p:nvSpPr>
          <p:cNvPr id="3" name="Content Placeholder 2"/>
          <p:cNvSpPr>
            <a:spLocks noGrp="1"/>
          </p:cNvSpPr>
          <p:nvPr>
            <p:ph sz="half" idx="1"/>
          </p:nvPr>
        </p:nvSpPr>
        <p:spPr/>
        <p:txBody>
          <a:bodyPr/>
          <a:lstStyle/>
          <a:p>
            <a:r>
              <a:rPr lang="en-US" dirty="0" smtClean="0"/>
              <a:t>Soon after, John Brown and abolitionist supporters killed five pro-slavery men at Pottawatomie Creek</a:t>
            </a:r>
          </a:p>
          <a:p>
            <a:r>
              <a:rPr lang="en-US" dirty="0" smtClean="0"/>
              <a:t>Kansas broke out in its own civil war</a:t>
            </a:r>
          </a:p>
          <a:p>
            <a:r>
              <a:rPr lang="en-US" dirty="0" smtClean="0"/>
              <a:t>200 people died over the issue of SLAVERY</a:t>
            </a:r>
            <a:endParaRPr lang="en-US" dirty="0"/>
          </a:p>
        </p:txBody>
      </p:sp>
      <p:pic>
        <p:nvPicPr>
          <p:cNvPr id="6" name="Content Placeholder 5" descr="john brown 2.jpeg"/>
          <p:cNvPicPr>
            <a:picLocks noGrp="1" noChangeAspect="1"/>
          </p:cNvPicPr>
          <p:nvPr>
            <p:ph sz="half" idx="2"/>
          </p:nvPr>
        </p:nvPicPr>
        <p:blipFill>
          <a:blip r:embed="rId2"/>
          <a:srcRect l="-5381" r="-5381"/>
          <a:stretch>
            <a:fillRect/>
          </a:stretch>
        </p:blipFill>
        <p:spPr>
          <a:prstGeom prst="rect">
            <a:avLst/>
          </a:prstGeom>
          <a:ln>
            <a:noFill/>
          </a:ln>
          <a:effectLst>
            <a:softEdge rad="112500"/>
          </a:effectLst>
        </p:spPr>
      </p:pic>
      <p:pic>
        <p:nvPicPr>
          <p:cNvPr id="7" name="Picture 6" descr="John brown.jpg"/>
          <p:cNvPicPr>
            <a:picLocks noChangeAspect="1"/>
          </p:cNvPicPr>
          <p:nvPr/>
        </p:nvPicPr>
        <p:blipFill>
          <a:blip r:embed="rId3"/>
          <a:stretch>
            <a:fillRect/>
          </a:stretch>
        </p:blipFill>
        <p:spPr>
          <a:xfrm>
            <a:off x="565150" y="1524000"/>
            <a:ext cx="8013700" cy="3810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EQ #3: In Brief</a:t>
            </a:r>
            <a:endParaRPr lang="en-US" dirty="0"/>
          </a:p>
        </p:txBody>
      </p:sp>
      <p:sp>
        <p:nvSpPr>
          <p:cNvPr id="7" name="Content Placeholder 6"/>
          <p:cNvSpPr>
            <a:spLocks noGrp="1"/>
          </p:cNvSpPr>
          <p:nvPr>
            <p:ph idx="1"/>
          </p:nvPr>
        </p:nvSpPr>
        <p:spPr>
          <a:xfrm>
            <a:off x="250635" y="1735137"/>
            <a:ext cx="8621843" cy="4832499"/>
          </a:xfrm>
        </p:spPr>
        <p:txBody>
          <a:bodyPr>
            <a:normAutofit/>
          </a:bodyPr>
          <a:lstStyle/>
          <a:p>
            <a:r>
              <a:rPr lang="en-US" sz="3500" i="1" dirty="0" smtClean="0"/>
              <a:t>Slavery in K and N decided by </a:t>
            </a:r>
            <a:r>
              <a:rPr lang="en-US" sz="3500" b="1" i="1" dirty="0" smtClean="0"/>
              <a:t>popular sovereignty</a:t>
            </a:r>
          </a:p>
          <a:p>
            <a:r>
              <a:rPr lang="en-US" sz="3500" i="1" dirty="0" smtClean="0"/>
              <a:t>Upset abolitionists: did not guarantee abolition in K and N</a:t>
            </a:r>
          </a:p>
          <a:p>
            <a:r>
              <a:rPr lang="en-US" sz="3500" i="1" dirty="0" smtClean="0"/>
              <a:t>Two more slave states meant that pro-slavery states would have more power than free states</a:t>
            </a:r>
          </a:p>
          <a:p>
            <a:r>
              <a:rPr lang="en-US" sz="3500" i="1" dirty="0" smtClean="0"/>
              <a:t>John Brown’s wildly upset pro-slavery southerners</a:t>
            </a:r>
            <a:endParaRPr lang="en-US" sz="3500"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EQ #3</a:t>
            </a:r>
            <a:endParaRPr lang="en-US" dirty="0"/>
          </a:p>
        </p:txBody>
      </p:sp>
      <p:sp>
        <p:nvSpPr>
          <p:cNvPr id="7" name="Content Placeholder 6"/>
          <p:cNvSpPr>
            <a:spLocks noGrp="1"/>
          </p:cNvSpPr>
          <p:nvPr>
            <p:ph idx="1"/>
          </p:nvPr>
        </p:nvSpPr>
        <p:spPr/>
        <p:txBody>
          <a:bodyPr>
            <a:normAutofit/>
          </a:bodyPr>
          <a:lstStyle/>
          <a:p>
            <a:r>
              <a:rPr lang="en-US" i="1" dirty="0" smtClean="0"/>
              <a:t>The Kansas-Nebraska Act did not guarantee either side success in that the decision to support slavery was up to the people of each territory; however, pro-slavery supporters rushed into the territories to vote </a:t>
            </a:r>
            <a:r>
              <a:rPr lang="en-US" b="1" i="1" dirty="0" smtClean="0"/>
              <a:t>for</a:t>
            </a:r>
            <a:r>
              <a:rPr lang="en-US" i="1" dirty="0" smtClean="0"/>
              <a:t> slavery. </a:t>
            </a:r>
          </a:p>
          <a:p>
            <a:r>
              <a:rPr lang="en-US" i="1" dirty="0" smtClean="0"/>
              <a:t>This upset abolitionists in wild ways as it ensured that there would possibly be </a:t>
            </a:r>
            <a:r>
              <a:rPr lang="en-US" b="1" i="1" dirty="0" smtClean="0"/>
              <a:t>two more</a:t>
            </a:r>
            <a:r>
              <a:rPr lang="en-US" i="1" dirty="0" smtClean="0"/>
              <a:t> pro-slavery states represented in the U.S. legislature. </a:t>
            </a:r>
          </a:p>
          <a:p>
            <a:r>
              <a:rPr lang="en-US" i="1" dirty="0" smtClean="0"/>
              <a:t>Soon enough, John Brown’s attacks on pro-slavery sympathizers pushed southerners to a breaking point.</a:t>
            </a:r>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sz="5800" b="1" cap="small" dirty="0" smtClean="0"/>
              <a:t>POWER STRUGGLE</a:t>
            </a:r>
          </a:p>
          <a:p>
            <a:pPr algn="ctr">
              <a:buNone/>
            </a:pPr>
            <a:r>
              <a:rPr lang="en-US" b="1" cap="small" dirty="0" smtClean="0"/>
              <a:t>BETWEEN </a:t>
            </a:r>
          </a:p>
          <a:p>
            <a:pPr algn="ctr">
              <a:buNone/>
            </a:pPr>
            <a:r>
              <a:rPr lang="en-US" b="1" cap="small" dirty="0" smtClean="0"/>
              <a:t>NORTHERN FREE STATES </a:t>
            </a:r>
          </a:p>
          <a:p>
            <a:pPr algn="ctr">
              <a:buNone/>
            </a:pPr>
            <a:r>
              <a:rPr lang="en-US" b="1" cap="small" dirty="0" smtClean="0"/>
              <a:t>and </a:t>
            </a:r>
          </a:p>
          <a:p>
            <a:pPr algn="ctr">
              <a:buNone/>
            </a:pPr>
            <a:r>
              <a:rPr lang="en-US" b="1" cap="small" dirty="0" smtClean="0"/>
              <a:t>SOUTHERN SLAVE STATES</a:t>
            </a:r>
            <a:endParaRPr lang="en-US" b="1" cap="small"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 in the Senate Chambers</a:t>
            </a:r>
            <a:endParaRPr lang="en-US" dirty="0"/>
          </a:p>
        </p:txBody>
      </p:sp>
      <p:sp>
        <p:nvSpPr>
          <p:cNvPr id="3" name="Content Placeholder 2"/>
          <p:cNvSpPr>
            <a:spLocks noGrp="1"/>
          </p:cNvSpPr>
          <p:nvPr>
            <p:ph idx="1"/>
          </p:nvPr>
        </p:nvSpPr>
        <p:spPr/>
        <p:txBody>
          <a:bodyPr/>
          <a:lstStyle/>
          <a:p>
            <a:r>
              <a:rPr lang="en-US" dirty="0" smtClean="0"/>
              <a:t>Charles Sumner (MA) vs. Andrew Pickens Butler (SC)</a:t>
            </a:r>
          </a:p>
          <a:p>
            <a:pPr algn="ctr">
              <a:buNone/>
            </a:pPr>
            <a:r>
              <a:rPr lang="en-US" dirty="0" smtClean="0"/>
              <a:t>2 days later…</a:t>
            </a:r>
          </a:p>
          <a:p>
            <a:pPr>
              <a:buNone/>
            </a:pPr>
            <a:r>
              <a:rPr lang="en-US" dirty="0" smtClean="0"/>
              <a:t>Preston Brooks (SC and relative to Butler) vs. Sumner</a:t>
            </a:r>
          </a:p>
          <a:p>
            <a:pPr>
              <a:buNone/>
            </a:pPr>
            <a:endParaRPr lang="en-US" dirty="0" smtClean="0"/>
          </a:p>
          <a:p>
            <a:pPr algn="ctr">
              <a:buNone/>
            </a:pPr>
            <a:r>
              <a:rPr lang="en-US" dirty="0" smtClean="0"/>
              <a:t>CANE SMACKDOWN</a:t>
            </a:r>
          </a:p>
        </p:txBody>
      </p:sp>
      <p:pic>
        <p:nvPicPr>
          <p:cNvPr id="4" name="Picture 3" descr="Brooks and Sumner.jpg"/>
          <p:cNvPicPr>
            <a:picLocks noChangeAspect="1"/>
          </p:cNvPicPr>
          <p:nvPr/>
        </p:nvPicPr>
        <p:blipFill>
          <a:blip r:embed="rId2"/>
          <a:stretch>
            <a:fillRect/>
          </a:stretch>
        </p:blipFill>
        <p:spPr>
          <a:xfrm>
            <a:off x="984250" y="1079500"/>
            <a:ext cx="7175500" cy="469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and TONIGHT</a:t>
            </a:r>
            <a:r>
              <a:rPr lang="en-US" dirty="0" smtClean="0"/>
              <a:t>:</a:t>
            </a:r>
            <a:endParaRPr lang="en-US" dirty="0"/>
          </a:p>
        </p:txBody>
      </p:sp>
      <p:sp>
        <p:nvSpPr>
          <p:cNvPr id="3" name="Content Placeholder 2"/>
          <p:cNvSpPr>
            <a:spLocks noGrp="1"/>
          </p:cNvSpPr>
          <p:nvPr>
            <p:ph idx="1"/>
          </p:nvPr>
        </p:nvSpPr>
        <p:spPr/>
        <p:txBody>
          <a:bodyPr>
            <a:normAutofit/>
          </a:bodyPr>
          <a:lstStyle/>
          <a:p>
            <a:r>
              <a:rPr lang="en-US" sz="4800" b="1" dirty="0" smtClean="0"/>
              <a:t>Review pages 488-</a:t>
            </a:r>
            <a:r>
              <a:rPr lang="en-US" sz="4800" b="1" dirty="0" smtClean="0"/>
              <a:t>492!</a:t>
            </a:r>
          </a:p>
          <a:p>
            <a:r>
              <a:rPr lang="en-US" sz="4800" b="1" dirty="0" smtClean="0"/>
              <a:t>Prepare your response to EQ #4 (</a:t>
            </a:r>
            <a:r>
              <a:rPr lang="en-US" sz="4800" b="1" dirty="0" err="1" smtClean="0"/>
              <a:t>Dred</a:t>
            </a:r>
            <a:r>
              <a:rPr lang="en-US" sz="4800" b="1" dirty="0" smtClean="0"/>
              <a:t> Scott)</a:t>
            </a:r>
          </a:p>
          <a:p>
            <a:endParaRPr lang="en-US" sz="4800" b="1"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EQ #4</a:t>
            </a:r>
            <a:endParaRPr lang="en-US" dirty="0"/>
          </a:p>
        </p:txBody>
      </p:sp>
      <p:sp>
        <p:nvSpPr>
          <p:cNvPr id="7" name="Content Placeholder 6"/>
          <p:cNvSpPr>
            <a:spLocks noGrp="1"/>
          </p:cNvSpPr>
          <p:nvPr>
            <p:ph idx="1"/>
          </p:nvPr>
        </p:nvSpPr>
        <p:spPr/>
        <p:txBody>
          <a:bodyPr>
            <a:normAutofit/>
          </a:bodyPr>
          <a:lstStyle/>
          <a:p>
            <a:pPr lvl="0"/>
            <a:r>
              <a:rPr lang="en-US" sz="4400" dirty="0" smtClean="0"/>
              <a:t>Explain how the </a:t>
            </a:r>
            <a:r>
              <a:rPr lang="en-US" sz="4400" u="sng" dirty="0" err="1" smtClean="0"/>
              <a:t>Dred</a:t>
            </a:r>
            <a:r>
              <a:rPr lang="en-US" sz="4400" u="sng" dirty="0" smtClean="0"/>
              <a:t> Scott decision</a:t>
            </a:r>
            <a:r>
              <a:rPr lang="en-US" sz="4400" dirty="0" smtClean="0"/>
              <a:t> increased sectional tensions between the free states and slave states.</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was </a:t>
            </a:r>
            <a:r>
              <a:rPr lang="en-US" dirty="0" err="1" smtClean="0"/>
              <a:t>Dred</a:t>
            </a:r>
            <a:r>
              <a:rPr lang="en-US" dirty="0" smtClean="0"/>
              <a:t> Scott?</a:t>
            </a:r>
            <a:endParaRPr lang="en-US" dirty="0"/>
          </a:p>
        </p:txBody>
      </p:sp>
      <p:pic>
        <p:nvPicPr>
          <p:cNvPr id="6" name="Content Placeholder 5" descr="dred scott.jpg"/>
          <p:cNvPicPr>
            <a:picLocks noGrp="1" noChangeAspect="1"/>
          </p:cNvPicPr>
          <p:nvPr>
            <p:ph sz="half" idx="1"/>
          </p:nvPr>
        </p:nvPicPr>
        <p:blipFill>
          <a:blip r:embed="rId2"/>
          <a:srcRect l="-6046" r="-6046"/>
          <a:stretch>
            <a:fillRect/>
          </a:stretch>
        </p:blipFill>
        <p:spPr>
          <a:xfrm>
            <a:off x="316753" y="1735139"/>
            <a:ext cx="3566160" cy="4056062"/>
          </a:xfrm>
          <a:prstGeom prst="rect">
            <a:avLst/>
          </a:prstGeom>
          <a:ln>
            <a:noFill/>
          </a:ln>
          <a:effectLst>
            <a:softEdge rad="112500"/>
          </a:effectLst>
        </p:spPr>
      </p:pic>
      <p:sp>
        <p:nvSpPr>
          <p:cNvPr id="5" name="Content Placeholder 4"/>
          <p:cNvSpPr>
            <a:spLocks noGrp="1"/>
          </p:cNvSpPr>
          <p:nvPr>
            <p:ph sz="half" idx="2"/>
          </p:nvPr>
        </p:nvSpPr>
        <p:spPr>
          <a:xfrm>
            <a:off x="3882913" y="1735138"/>
            <a:ext cx="4738146" cy="4435567"/>
          </a:xfrm>
        </p:spPr>
        <p:txBody>
          <a:bodyPr>
            <a:normAutofit/>
          </a:bodyPr>
          <a:lstStyle/>
          <a:p>
            <a:r>
              <a:rPr lang="en-US" dirty="0" smtClean="0"/>
              <a:t>A slave owned by Dr. John Emerson of St. Louis, MO</a:t>
            </a:r>
          </a:p>
          <a:p>
            <a:r>
              <a:rPr lang="en-US" dirty="0" smtClean="0"/>
              <a:t>Scott accompanied Dr. Emerson on tours of duty in Illinois and Wisconsin Territory</a:t>
            </a:r>
          </a:p>
          <a:p>
            <a:pPr lvl="1"/>
            <a:r>
              <a:rPr lang="en-US" dirty="0" smtClean="0"/>
              <a:t>Places where slavery was illegal</a:t>
            </a:r>
          </a:p>
          <a:p>
            <a:r>
              <a:rPr lang="en-US" dirty="0" err="1" smtClean="0"/>
              <a:t>Dred</a:t>
            </a:r>
            <a:r>
              <a:rPr lang="en-US" dirty="0" smtClean="0"/>
              <a:t> Scott later sued for his freedom, claiming he had become free when living in free territory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Slavery. </a:t>
            </a:r>
            <a:endParaRPr lang="en-US" dirty="0"/>
          </a:p>
        </p:txBody>
      </p:sp>
      <p:sp>
        <p:nvSpPr>
          <p:cNvPr id="7" name="Content Placeholder 6"/>
          <p:cNvSpPr>
            <a:spLocks noGrp="1"/>
          </p:cNvSpPr>
          <p:nvPr>
            <p:ph idx="1"/>
          </p:nvPr>
        </p:nvSpPr>
        <p:spPr/>
        <p:txBody>
          <a:bodyPr>
            <a:normAutofit/>
          </a:bodyPr>
          <a:lstStyle/>
          <a:p>
            <a:r>
              <a:rPr lang="en-US" dirty="0" smtClean="0"/>
              <a:t>North vs. the South:</a:t>
            </a:r>
          </a:p>
          <a:p>
            <a:pPr lvl="1"/>
            <a:r>
              <a:rPr lang="en-US" dirty="0" smtClean="0"/>
              <a:t>It’s all about slavery, right?</a:t>
            </a:r>
          </a:p>
          <a:p>
            <a:pPr lvl="2"/>
            <a:r>
              <a:rPr lang="en-US" dirty="0" smtClean="0"/>
              <a:t>Legal? Illegal?</a:t>
            </a:r>
          </a:p>
          <a:p>
            <a:pPr lvl="2"/>
            <a:r>
              <a:rPr lang="en-US" dirty="0" smtClean="0"/>
              <a:t>Ethical and Right? Unethical and Morally Wrong?</a:t>
            </a:r>
          </a:p>
          <a:p>
            <a:r>
              <a:rPr lang="en-US" b="1" dirty="0" smtClean="0"/>
              <a:t>MORE IMPORTANT:</a:t>
            </a:r>
          </a:p>
          <a:p>
            <a:pPr lvl="1"/>
            <a:r>
              <a:rPr lang="en-US" b="1" dirty="0" smtClean="0"/>
              <a:t>POWER struggle between North and South</a:t>
            </a:r>
          </a:p>
          <a:p>
            <a:pPr lvl="1"/>
            <a:r>
              <a:rPr lang="en-US" b="1" dirty="0" smtClean="0"/>
              <a:t>Slavery is at its core</a:t>
            </a:r>
          </a:p>
        </p:txBody>
      </p:sp>
      <p:pic>
        <p:nvPicPr>
          <p:cNvPr id="8" name="Picture 7" descr="screen-capture-4.png"/>
          <p:cNvPicPr>
            <a:picLocks noChangeAspect="1"/>
          </p:cNvPicPr>
          <p:nvPr/>
        </p:nvPicPr>
        <p:blipFill>
          <a:blip r:embed="rId2"/>
          <a:stretch>
            <a:fillRect/>
          </a:stretch>
        </p:blipFill>
        <p:spPr>
          <a:xfrm>
            <a:off x="247087" y="1371600"/>
            <a:ext cx="8374757" cy="5236288"/>
          </a:xfrm>
          <a:prstGeom prst="rect">
            <a:avLst/>
          </a:prstGeom>
        </p:spPr>
      </p:pic>
      <p:sp>
        <p:nvSpPr>
          <p:cNvPr id="9" name="TextBox 8"/>
          <p:cNvSpPr txBox="1"/>
          <p:nvPr/>
        </p:nvSpPr>
        <p:spPr>
          <a:xfrm>
            <a:off x="4931173" y="3202970"/>
            <a:ext cx="1587355" cy="646331"/>
          </a:xfrm>
          <a:prstGeom prst="rect">
            <a:avLst/>
          </a:prstGeom>
          <a:noFill/>
        </p:spPr>
        <p:txBody>
          <a:bodyPr wrap="square" rtlCol="0">
            <a:spAutoFit/>
          </a:bodyPr>
          <a:lstStyle/>
          <a:p>
            <a:r>
              <a:rPr lang="en-US" b="1" cap="small" dirty="0" smtClean="0"/>
              <a:t>16 free states</a:t>
            </a:r>
          </a:p>
          <a:p>
            <a:r>
              <a:rPr lang="en-US" b="1" cap="small" dirty="0" smtClean="0"/>
              <a:t>32 Senators</a:t>
            </a:r>
            <a:endParaRPr lang="en-US" b="1" cap="small" dirty="0"/>
          </a:p>
        </p:txBody>
      </p:sp>
      <p:sp>
        <p:nvSpPr>
          <p:cNvPr id="10" name="TextBox 9"/>
          <p:cNvSpPr txBox="1"/>
          <p:nvPr/>
        </p:nvSpPr>
        <p:spPr>
          <a:xfrm>
            <a:off x="4931173" y="4727689"/>
            <a:ext cx="1902807" cy="646331"/>
          </a:xfrm>
          <a:prstGeom prst="rect">
            <a:avLst/>
          </a:prstGeom>
          <a:noFill/>
        </p:spPr>
        <p:txBody>
          <a:bodyPr wrap="square" rtlCol="0">
            <a:spAutoFit/>
          </a:bodyPr>
          <a:lstStyle/>
          <a:p>
            <a:r>
              <a:rPr lang="en-US" b="1" cap="small" dirty="0" smtClean="0"/>
              <a:t>15 slave states</a:t>
            </a:r>
          </a:p>
          <a:p>
            <a:r>
              <a:rPr lang="en-US" b="1" cap="small" dirty="0" smtClean="0"/>
              <a:t>30 senators</a:t>
            </a:r>
            <a:endParaRPr lang="en-US" b="1" cap="smal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262097"/>
            <a:ext cx="7313613" cy="868362"/>
          </a:xfrm>
        </p:spPr>
        <p:txBody>
          <a:bodyPr/>
          <a:lstStyle/>
          <a:p>
            <a:r>
              <a:rPr lang="en-US" dirty="0" err="1" smtClean="0"/>
              <a:t>Dred</a:t>
            </a:r>
            <a:r>
              <a:rPr lang="en-US" dirty="0" smtClean="0"/>
              <a:t> Scott’s Travels</a:t>
            </a:r>
            <a:endParaRPr lang="en-US" dirty="0"/>
          </a:p>
        </p:txBody>
      </p:sp>
      <p:pic>
        <p:nvPicPr>
          <p:cNvPr id="11" name="Picture 10" descr="United States 1838.png"/>
          <p:cNvPicPr>
            <a:picLocks noChangeAspect="1"/>
          </p:cNvPicPr>
          <p:nvPr/>
        </p:nvPicPr>
        <p:blipFill>
          <a:blip r:embed="rId2"/>
          <a:stretch>
            <a:fillRect/>
          </a:stretch>
        </p:blipFill>
        <p:spPr>
          <a:xfrm>
            <a:off x="233926" y="1130459"/>
            <a:ext cx="8287664" cy="5610750"/>
          </a:xfrm>
          <a:prstGeom prst="rect">
            <a:avLst/>
          </a:prstGeom>
          <a:ln>
            <a:noFill/>
          </a:ln>
          <a:effectLst>
            <a:softEdge rad="112500"/>
          </a:effectLst>
        </p:spPr>
      </p:pic>
      <p:cxnSp>
        <p:nvCxnSpPr>
          <p:cNvPr id="13" name="Straight Arrow Connector 12"/>
          <p:cNvCxnSpPr/>
          <p:nvPr/>
        </p:nvCxnSpPr>
        <p:spPr>
          <a:xfrm rot="10800000" flipV="1">
            <a:off x="5129663" y="3994058"/>
            <a:ext cx="868868" cy="3342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5400000" flipH="1" flipV="1">
            <a:off x="5087856" y="3584654"/>
            <a:ext cx="451211" cy="3675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16200000" flipV="1">
            <a:off x="4544768" y="2590354"/>
            <a:ext cx="1052828" cy="85215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6200000" flipH="1">
            <a:off x="4135363" y="2999758"/>
            <a:ext cx="1504039" cy="4845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179790" y="3196600"/>
            <a:ext cx="818741" cy="230832"/>
          </a:xfrm>
          <a:prstGeom prst="rect">
            <a:avLst/>
          </a:prstGeom>
          <a:noFill/>
        </p:spPr>
        <p:txBody>
          <a:bodyPr wrap="square" rtlCol="0">
            <a:spAutoFit/>
          </a:bodyPr>
          <a:lstStyle/>
          <a:p>
            <a:r>
              <a:rPr lang="en-US" sz="900" dirty="0" smtClean="0"/>
              <a:t>FREE</a:t>
            </a:r>
            <a:endParaRPr lang="en-US" sz="900" dirty="0"/>
          </a:p>
        </p:txBody>
      </p:sp>
      <p:sp>
        <p:nvSpPr>
          <p:cNvPr id="21" name="TextBox 20"/>
          <p:cNvSpPr txBox="1"/>
          <p:nvPr/>
        </p:nvSpPr>
        <p:spPr>
          <a:xfrm>
            <a:off x="4026869" y="2259186"/>
            <a:ext cx="818741" cy="230832"/>
          </a:xfrm>
          <a:prstGeom prst="rect">
            <a:avLst/>
          </a:prstGeom>
          <a:noFill/>
        </p:spPr>
        <p:txBody>
          <a:bodyPr wrap="square" rtlCol="0">
            <a:spAutoFit/>
          </a:bodyPr>
          <a:lstStyle/>
          <a:p>
            <a:r>
              <a:rPr lang="en-US" sz="900" dirty="0" smtClean="0"/>
              <a:t>FREE</a:t>
            </a:r>
            <a:endParaRPr lang="en-US" sz="900" dirty="0"/>
          </a:p>
        </p:txBody>
      </p:sp>
      <p:sp>
        <p:nvSpPr>
          <p:cNvPr id="22" name="TextBox 21"/>
          <p:cNvSpPr txBox="1"/>
          <p:nvPr/>
        </p:nvSpPr>
        <p:spPr>
          <a:xfrm>
            <a:off x="4645102" y="3994058"/>
            <a:ext cx="818741" cy="230832"/>
          </a:xfrm>
          <a:prstGeom prst="rect">
            <a:avLst/>
          </a:prstGeom>
          <a:noFill/>
        </p:spPr>
        <p:txBody>
          <a:bodyPr wrap="square" rtlCol="0">
            <a:spAutoFit/>
          </a:bodyPr>
          <a:lstStyle/>
          <a:p>
            <a:r>
              <a:rPr lang="en-US" sz="900" dirty="0" smtClean="0"/>
              <a:t>SLAVE</a:t>
            </a:r>
            <a:endParaRPr lang="en-US" sz="900" dirty="0"/>
          </a:p>
        </p:txBody>
      </p:sp>
      <p:sp>
        <p:nvSpPr>
          <p:cNvPr id="23" name="TextBox 22"/>
          <p:cNvSpPr txBox="1"/>
          <p:nvPr/>
        </p:nvSpPr>
        <p:spPr>
          <a:xfrm>
            <a:off x="5589160" y="3994059"/>
            <a:ext cx="818741" cy="230832"/>
          </a:xfrm>
          <a:prstGeom prst="rect">
            <a:avLst/>
          </a:prstGeom>
          <a:noFill/>
        </p:spPr>
        <p:txBody>
          <a:bodyPr wrap="square" rtlCol="0">
            <a:spAutoFit/>
          </a:bodyPr>
          <a:lstStyle/>
          <a:p>
            <a:r>
              <a:rPr lang="en-US" sz="900" dirty="0" smtClean="0"/>
              <a:t>SLAVE</a:t>
            </a:r>
            <a:endParaRPr lang="en-US"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 </a:t>
            </a:r>
            <a:r>
              <a:rPr lang="en-US" dirty="0" err="1" smtClean="0"/>
              <a:t>Dred</a:t>
            </a:r>
            <a:r>
              <a:rPr lang="en-US" dirty="0" smtClean="0"/>
              <a:t> Scott Free?</a:t>
            </a:r>
            <a:endParaRPr lang="en-US" dirty="0"/>
          </a:p>
        </p:txBody>
      </p:sp>
      <p:sp>
        <p:nvSpPr>
          <p:cNvPr id="3" name="Content Placeholder 2"/>
          <p:cNvSpPr>
            <a:spLocks noGrp="1"/>
          </p:cNvSpPr>
          <p:nvPr>
            <p:ph idx="1"/>
          </p:nvPr>
        </p:nvSpPr>
        <p:spPr/>
        <p:txBody>
          <a:bodyPr/>
          <a:lstStyle/>
          <a:p>
            <a:r>
              <a:rPr lang="en-US" dirty="0" smtClean="0"/>
              <a:t>Scott argued YES! I AM! I lived in free territory where slavery </a:t>
            </a:r>
            <a:r>
              <a:rPr lang="en-US" smtClean="0"/>
              <a:t>is </a:t>
            </a:r>
            <a:r>
              <a:rPr lang="en-US" smtClean="0"/>
              <a:t>illegal</a:t>
            </a:r>
            <a:r>
              <a:rPr lang="en-US" dirty="0" smtClean="0"/>
              <a:t>; therefore, I could not have been enslaved.</a:t>
            </a:r>
          </a:p>
          <a:p>
            <a:r>
              <a:rPr lang="en-US" dirty="0" smtClean="0"/>
              <a:t>The courts (including the Supreme Court) argued differently, though.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Chief Justice </a:t>
            </a:r>
            <a:r>
              <a:rPr lang="en-US" dirty="0" err="1" smtClean="0"/>
              <a:t>Taney’s</a:t>
            </a:r>
            <a:r>
              <a:rPr lang="en-US" dirty="0" smtClean="0"/>
              <a:t> Ruling</a:t>
            </a:r>
            <a:endParaRPr lang="en-US" dirty="0"/>
          </a:p>
        </p:txBody>
      </p:sp>
      <p:pic>
        <p:nvPicPr>
          <p:cNvPr id="6" name="Content Placeholder 5" descr="roger taney.jpg"/>
          <p:cNvPicPr>
            <a:picLocks noGrp="1" noChangeAspect="1"/>
          </p:cNvPicPr>
          <p:nvPr>
            <p:ph sz="half" idx="1"/>
          </p:nvPr>
        </p:nvPicPr>
        <p:blipFill>
          <a:blip r:embed="rId2"/>
          <a:srcRect l="-13136" r="-13136"/>
          <a:stretch>
            <a:fillRect/>
          </a:stretch>
        </p:blipFill>
        <p:spPr>
          <a:prstGeom prst="rect">
            <a:avLst/>
          </a:prstGeom>
          <a:ln>
            <a:noFill/>
          </a:ln>
          <a:effectLst>
            <a:softEdge rad="112500"/>
          </a:effectLst>
        </p:spPr>
      </p:pic>
      <p:sp>
        <p:nvSpPr>
          <p:cNvPr id="5" name="Content Placeholder 4"/>
          <p:cNvSpPr>
            <a:spLocks noGrp="1"/>
          </p:cNvSpPr>
          <p:nvPr>
            <p:ph sz="half" idx="2"/>
          </p:nvPr>
        </p:nvSpPr>
        <p:spPr/>
        <p:txBody>
          <a:bodyPr/>
          <a:lstStyle/>
          <a:p>
            <a:r>
              <a:rPr lang="en-US" dirty="0" smtClean="0"/>
              <a:t>Was Scott a citizen?</a:t>
            </a:r>
          </a:p>
          <a:p>
            <a:pPr lvl="1"/>
            <a:r>
              <a:rPr lang="en-US" dirty="0" smtClean="0"/>
              <a:t>Only citizens can sue in federal court</a:t>
            </a:r>
          </a:p>
          <a:p>
            <a:r>
              <a:rPr lang="en-US" dirty="0" smtClean="0"/>
              <a:t>Did Scott’s time on free soil make him free?</a:t>
            </a:r>
          </a:p>
          <a:p>
            <a:r>
              <a:rPr lang="en-US" dirty="0" smtClean="0"/>
              <a:t>Can Congress legally prohibit slavery in parts of the Louisiana Purchase (or any federal territory)?</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Chief Justice </a:t>
            </a:r>
            <a:r>
              <a:rPr lang="en-US" dirty="0" err="1" smtClean="0"/>
              <a:t>Taney’s</a:t>
            </a:r>
            <a:r>
              <a:rPr lang="en-US" dirty="0" smtClean="0"/>
              <a:t> Ruling</a:t>
            </a:r>
            <a:endParaRPr lang="en-US" dirty="0"/>
          </a:p>
        </p:txBody>
      </p:sp>
      <p:pic>
        <p:nvPicPr>
          <p:cNvPr id="8" name="Content Placeholder 7" descr="roger taney.jpg"/>
          <p:cNvPicPr>
            <a:picLocks noGrp="1" noChangeAspect="1"/>
          </p:cNvPicPr>
          <p:nvPr>
            <p:ph sz="half" idx="2"/>
          </p:nvPr>
        </p:nvPicPr>
        <p:blipFill>
          <a:blip r:embed="rId2"/>
          <a:srcRect l="-13136" r="-13136"/>
          <a:stretch>
            <a:fillRect/>
          </a:stretch>
        </p:blipFill>
        <p:spPr/>
      </p:pic>
      <p:sp>
        <p:nvSpPr>
          <p:cNvPr id="7" name="Content Placeholder 6"/>
          <p:cNvSpPr>
            <a:spLocks noGrp="1"/>
          </p:cNvSpPr>
          <p:nvPr>
            <p:ph sz="half" idx="1"/>
          </p:nvPr>
        </p:nvSpPr>
        <p:spPr>
          <a:xfrm>
            <a:off x="355600" y="1735138"/>
            <a:ext cx="4292600" cy="4665661"/>
          </a:xfrm>
        </p:spPr>
        <p:txBody>
          <a:bodyPr>
            <a:normAutofit/>
          </a:bodyPr>
          <a:lstStyle/>
          <a:p>
            <a:r>
              <a:rPr lang="en-US" dirty="0" smtClean="0"/>
              <a:t>African Americans “had no rights which a white man was bound to respect.”</a:t>
            </a:r>
          </a:p>
          <a:p>
            <a:pPr lvl="1"/>
            <a:r>
              <a:rPr lang="en-US" dirty="0" smtClean="0"/>
              <a:t>All African Americans, whether slave or free, are </a:t>
            </a:r>
            <a:r>
              <a:rPr lang="en-US" b="1" i="1" dirty="0" smtClean="0"/>
              <a:t>not</a:t>
            </a:r>
            <a:r>
              <a:rPr lang="en-US" dirty="0" smtClean="0"/>
              <a:t> citizens</a:t>
            </a:r>
          </a:p>
          <a:p>
            <a:r>
              <a:rPr lang="en-US" dirty="0" smtClean="0"/>
              <a:t>Scott, who is now not a citizen, cannot sue in court</a:t>
            </a:r>
          </a:p>
          <a:p>
            <a:r>
              <a:rPr lang="en-US" dirty="0" smtClean="0"/>
              <a:t>This was enough to throw the case out</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Chief Justice </a:t>
            </a:r>
            <a:r>
              <a:rPr lang="en-US" dirty="0" err="1" smtClean="0"/>
              <a:t>Taney’s</a:t>
            </a:r>
            <a:r>
              <a:rPr lang="en-US" dirty="0" smtClean="0"/>
              <a:t> Ruling</a:t>
            </a:r>
            <a:endParaRPr lang="en-US" dirty="0"/>
          </a:p>
        </p:txBody>
      </p:sp>
      <p:pic>
        <p:nvPicPr>
          <p:cNvPr id="6" name="Content Placeholder 5" descr="dred scott.jpg"/>
          <p:cNvPicPr>
            <a:picLocks noGrp="1" noChangeAspect="1"/>
          </p:cNvPicPr>
          <p:nvPr>
            <p:ph sz="half" idx="1"/>
          </p:nvPr>
        </p:nvPicPr>
        <p:blipFill>
          <a:blip r:embed="rId2"/>
          <a:srcRect l="-8659" r="-8659"/>
          <a:stretch>
            <a:fillRect/>
          </a:stretch>
        </p:blipFill>
        <p:spPr>
          <a:xfrm>
            <a:off x="355600" y="1735138"/>
            <a:ext cx="4292600" cy="4665662"/>
          </a:xfrm>
          <a:prstGeom prst="rect">
            <a:avLst/>
          </a:prstGeom>
          <a:ln>
            <a:noFill/>
          </a:ln>
          <a:effectLst>
            <a:softEdge rad="112500"/>
          </a:effectLst>
        </p:spPr>
      </p:pic>
      <p:sp>
        <p:nvSpPr>
          <p:cNvPr id="5" name="Content Placeholder 4"/>
          <p:cNvSpPr>
            <a:spLocks noGrp="1"/>
          </p:cNvSpPr>
          <p:nvPr>
            <p:ph sz="half" idx="2"/>
          </p:nvPr>
        </p:nvSpPr>
        <p:spPr/>
        <p:txBody>
          <a:bodyPr/>
          <a:lstStyle/>
          <a:p>
            <a:r>
              <a:rPr lang="en-US" dirty="0" smtClean="0"/>
              <a:t>Scott’s time on free soil did not make him free, because he was a slave under Missouri law </a:t>
            </a:r>
          </a:p>
          <a:p>
            <a:r>
              <a:rPr lang="en-US" dirty="0" smtClean="0"/>
              <a:t>(he ended up in Missouri)</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Chief Justice </a:t>
            </a:r>
            <a:r>
              <a:rPr lang="en-US" dirty="0" err="1" smtClean="0"/>
              <a:t>Taney’s</a:t>
            </a:r>
            <a:r>
              <a:rPr lang="en-US" dirty="0" smtClean="0"/>
              <a:t> Ruling</a:t>
            </a:r>
            <a:endParaRPr lang="en-US" dirty="0"/>
          </a:p>
        </p:txBody>
      </p:sp>
      <p:sp>
        <p:nvSpPr>
          <p:cNvPr id="7" name="Content Placeholder 6"/>
          <p:cNvSpPr>
            <a:spLocks noGrp="1"/>
          </p:cNvSpPr>
          <p:nvPr>
            <p:ph sz="half" idx="1"/>
          </p:nvPr>
        </p:nvSpPr>
        <p:spPr>
          <a:xfrm>
            <a:off x="355600" y="1735138"/>
            <a:ext cx="4292600" cy="4665661"/>
          </a:xfrm>
        </p:spPr>
        <p:txBody>
          <a:bodyPr>
            <a:normAutofit/>
          </a:bodyPr>
          <a:lstStyle/>
          <a:p>
            <a:r>
              <a:rPr lang="en-US" dirty="0" smtClean="0"/>
              <a:t>Finally, Taney declared that the Missouri Compromise’s restriction on slavery in federal territories was </a:t>
            </a:r>
            <a:r>
              <a:rPr lang="en-US" b="1" dirty="0" smtClean="0"/>
              <a:t>unconstitutional</a:t>
            </a:r>
            <a:endParaRPr lang="en-US" dirty="0" smtClean="0"/>
          </a:p>
          <a:p>
            <a:r>
              <a:rPr lang="en-US" dirty="0" smtClean="0"/>
              <a:t>Congress cannot ban slavery on federal land</a:t>
            </a:r>
          </a:p>
          <a:p>
            <a:r>
              <a:rPr lang="en-US" dirty="0" smtClean="0"/>
              <a:t>No one can be deprived of “land, liberty, or property without due process of law”</a:t>
            </a:r>
          </a:p>
          <a:p>
            <a:endParaRPr lang="en-US" dirty="0"/>
          </a:p>
        </p:txBody>
      </p:sp>
      <p:pic>
        <p:nvPicPr>
          <p:cNvPr id="6" name="Content Placeholder 5" descr="dred scott.jpg"/>
          <p:cNvPicPr>
            <a:picLocks noGrp="1" noChangeAspect="1"/>
          </p:cNvPicPr>
          <p:nvPr>
            <p:ph sz="half" idx="2"/>
          </p:nvPr>
        </p:nvPicPr>
        <p:blipFill>
          <a:blip r:embed="rId2"/>
          <a:srcRect l="-6046" r="-6046"/>
          <a:stretch>
            <a:fillRect/>
          </a:stretch>
        </p:blip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Nation’s Response</a:t>
            </a:r>
            <a:endParaRPr lang="en-US" dirty="0"/>
          </a:p>
        </p:txBody>
      </p:sp>
      <p:sp>
        <p:nvSpPr>
          <p:cNvPr id="5" name="Text Placeholder 4"/>
          <p:cNvSpPr>
            <a:spLocks noGrp="1"/>
          </p:cNvSpPr>
          <p:nvPr>
            <p:ph type="body" idx="1"/>
          </p:nvPr>
        </p:nvSpPr>
        <p:spPr/>
        <p:txBody>
          <a:bodyPr>
            <a:normAutofit fontScale="92500" lnSpcReduction="20000"/>
          </a:bodyPr>
          <a:lstStyle/>
          <a:p>
            <a:r>
              <a:rPr lang="en-US" dirty="0" smtClean="0"/>
              <a:t>Southerners/Some Democrats</a:t>
            </a:r>
            <a:endParaRPr lang="en-US" dirty="0"/>
          </a:p>
        </p:txBody>
      </p:sp>
      <p:sp>
        <p:nvSpPr>
          <p:cNvPr id="6" name="Content Placeholder 5"/>
          <p:cNvSpPr>
            <a:spLocks noGrp="1"/>
          </p:cNvSpPr>
          <p:nvPr>
            <p:ph sz="half" idx="2"/>
          </p:nvPr>
        </p:nvSpPr>
        <p:spPr/>
        <p:txBody>
          <a:bodyPr>
            <a:normAutofit lnSpcReduction="10000"/>
          </a:bodyPr>
          <a:lstStyle/>
          <a:p>
            <a:r>
              <a:rPr lang="en-US" dirty="0" smtClean="0"/>
              <a:t>Hooray!</a:t>
            </a:r>
          </a:p>
          <a:p>
            <a:r>
              <a:rPr lang="en-US" dirty="0" smtClean="0"/>
              <a:t>Congress can’t ban slavery in federal territory</a:t>
            </a:r>
          </a:p>
          <a:p>
            <a:r>
              <a:rPr lang="en-US" dirty="0" smtClean="0"/>
              <a:t>Now, slavery can SPREAD!</a:t>
            </a:r>
          </a:p>
          <a:p>
            <a:r>
              <a:rPr lang="en-US" dirty="0" smtClean="0"/>
              <a:t>We’ll have </a:t>
            </a:r>
            <a:r>
              <a:rPr lang="en-US" b="1" cap="small" dirty="0" smtClean="0"/>
              <a:t>more</a:t>
            </a:r>
            <a:r>
              <a:rPr lang="en-US" dirty="0" smtClean="0"/>
              <a:t> </a:t>
            </a:r>
            <a:r>
              <a:rPr lang="en-US" sz="5100" b="1" dirty="0" smtClean="0"/>
              <a:t>POWER</a:t>
            </a:r>
            <a:endParaRPr lang="en-US" sz="5100" b="1" dirty="0"/>
          </a:p>
        </p:txBody>
      </p:sp>
      <p:sp>
        <p:nvSpPr>
          <p:cNvPr id="7" name="Text Placeholder 6"/>
          <p:cNvSpPr>
            <a:spLocks noGrp="1"/>
          </p:cNvSpPr>
          <p:nvPr>
            <p:ph type="body" sz="quarter" idx="3"/>
          </p:nvPr>
        </p:nvSpPr>
        <p:spPr/>
        <p:txBody>
          <a:bodyPr>
            <a:normAutofit/>
          </a:bodyPr>
          <a:lstStyle/>
          <a:p>
            <a:r>
              <a:rPr lang="en-US" dirty="0" smtClean="0"/>
              <a:t>Northerners/Republicans</a:t>
            </a:r>
            <a:endParaRPr lang="en-US" dirty="0"/>
          </a:p>
        </p:txBody>
      </p:sp>
      <p:sp>
        <p:nvSpPr>
          <p:cNvPr id="8" name="Content Placeholder 7"/>
          <p:cNvSpPr>
            <a:spLocks noGrp="1"/>
          </p:cNvSpPr>
          <p:nvPr>
            <p:ph sz="quarter" idx="4"/>
          </p:nvPr>
        </p:nvSpPr>
        <p:spPr/>
        <p:txBody>
          <a:bodyPr/>
          <a:lstStyle/>
          <a:p>
            <a:r>
              <a:rPr lang="en-US" dirty="0" smtClean="0"/>
              <a:t>No! Horrible!</a:t>
            </a:r>
          </a:p>
          <a:p>
            <a:r>
              <a:rPr lang="en-US" dirty="0" smtClean="0"/>
              <a:t>If Congress can’t ban slavery in federal territory, slavery </a:t>
            </a:r>
            <a:r>
              <a:rPr lang="en-US" i="1" dirty="0" smtClean="0"/>
              <a:t>might</a:t>
            </a:r>
            <a:r>
              <a:rPr lang="en-US" dirty="0" smtClean="0"/>
              <a:t> spread!</a:t>
            </a:r>
          </a:p>
          <a:p>
            <a:r>
              <a:rPr lang="en-US" dirty="0" smtClean="0"/>
              <a:t>We’ll </a:t>
            </a:r>
            <a:r>
              <a:rPr lang="en-US" b="1" dirty="0" smtClean="0"/>
              <a:t>LOSE </a:t>
            </a:r>
            <a:r>
              <a:rPr lang="en-US" sz="5300" b="1" dirty="0" smtClean="0"/>
              <a:t>POWER</a:t>
            </a:r>
            <a:endParaRPr lang="en-US" sz="53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EQ #4: In Brief</a:t>
            </a:r>
            <a:endParaRPr lang="en-US" dirty="0"/>
          </a:p>
        </p:txBody>
      </p:sp>
      <p:sp>
        <p:nvSpPr>
          <p:cNvPr id="7" name="Content Placeholder 6"/>
          <p:cNvSpPr>
            <a:spLocks noGrp="1"/>
          </p:cNvSpPr>
          <p:nvPr>
            <p:ph idx="1"/>
          </p:nvPr>
        </p:nvSpPr>
        <p:spPr/>
        <p:txBody>
          <a:bodyPr>
            <a:normAutofit/>
          </a:bodyPr>
          <a:lstStyle/>
          <a:p>
            <a:r>
              <a:rPr lang="en-US" dirty="0" smtClean="0"/>
              <a:t> </a:t>
            </a:r>
            <a:r>
              <a:rPr lang="en-US" dirty="0" err="1" smtClean="0"/>
              <a:t>Dred</a:t>
            </a:r>
            <a:r>
              <a:rPr lang="en-US" dirty="0" smtClean="0"/>
              <a:t> Scott was a slave from Missouri</a:t>
            </a:r>
          </a:p>
          <a:p>
            <a:r>
              <a:rPr lang="en-US" dirty="0" smtClean="0"/>
              <a:t>Chief Justice </a:t>
            </a:r>
            <a:r>
              <a:rPr lang="en-US" dirty="0" err="1" smtClean="0"/>
              <a:t>Taney’s</a:t>
            </a:r>
            <a:r>
              <a:rPr lang="en-US" dirty="0" smtClean="0"/>
              <a:t> ruling reinforced the strict Fugitive Slave Act and </a:t>
            </a:r>
          </a:p>
          <a:p>
            <a:r>
              <a:rPr lang="en-US" dirty="0" smtClean="0"/>
              <a:t>It overturned all efforts by abolitionists to end slavery up to this point. </a:t>
            </a:r>
          </a:p>
          <a:p>
            <a:r>
              <a:rPr lang="en-US" dirty="0" smtClean="0"/>
              <a:t>It overturned the Missouri Compromise, it increased the chance of the spread of slavery, and it declared that African Americans were not citizens.</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EQ #4</a:t>
            </a:r>
            <a:endParaRPr lang="en-US" dirty="0"/>
          </a:p>
        </p:txBody>
      </p:sp>
      <p:sp>
        <p:nvSpPr>
          <p:cNvPr id="7" name="Content Placeholder 6"/>
          <p:cNvSpPr>
            <a:spLocks noGrp="1"/>
          </p:cNvSpPr>
          <p:nvPr>
            <p:ph idx="1"/>
          </p:nvPr>
        </p:nvSpPr>
        <p:spPr>
          <a:xfrm>
            <a:off x="410896" y="1371599"/>
            <a:ext cx="8280184" cy="5041237"/>
          </a:xfrm>
        </p:spPr>
        <p:txBody>
          <a:bodyPr>
            <a:normAutofit/>
          </a:bodyPr>
          <a:lstStyle/>
          <a:p>
            <a:r>
              <a:rPr lang="en-US" i="1" dirty="0" smtClean="0"/>
              <a:t>The </a:t>
            </a:r>
            <a:r>
              <a:rPr lang="en-US" i="1" dirty="0" err="1" smtClean="0"/>
              <a:t>Dred</a:t>
            </a:r>
            <a:r>
              <a:rPr lang="en-US" i="1" dirty="0" smtClean="0"/>
              <a:t> Scott decision increased sectional tensions between the North and the South in many ways. </a:t>
            </a:r>
          </a:p>
          <a:p>
            <a:r>
              <a:rPr lang="en-US" i="1" dirty="0" smtClean="0"/>
              <a:t>Overall, Chief Justice </a:t>
            </a:r>
            <a:r>
              <a:rPr lang="en-US" i="1" dirty="0" err="1" smtClean="0"/>
              <a:t>Taney’s</a:t>
            </a:r>
            <a:r>
              <a:rPr lang="en-US" i="1" dirty="0" smtClean="0"/>
              <a:t> ruling reinforced the Compromise of 1850’s strict Fugitive Slave Act and basically overturned all efforts by abolitionists to end slavery up to this point. </a:t>
            </a:r>
          </a:p>
          <a:p>
            <a:r>
              <a:rPr lang="en-US" i="1" dirty="0" smtClean="0"/>
              <a:t>It overturned the Missouri Compromise,</a:t>
            </a:r>
          </a:p>
          <a:p>
            <a:r>
              <a:rPr lang="en-US" i="1" dirty="0" smtClean="0"/>
              <a:t>it increased the chance of the spread of slavery, </a:t>
            </a:r>
          </a:p>
          <a:p>
            <a:r>
              <a:rPr lang="en-US" i="1" dirty="0" smtClean="0"/>
              <a:t>and it declared that African Americans were not citizens.</a:t>
            </a:r>
            <a:endParaRPr lang="en-US" dirty="0" smtClean="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EQ #5</a:t>
            </a:r>
            <a:endParaRPr lang="en-US" dirty="0"/>
          </a:p>
        </p:txBody>
      </p:sp>
      <p:sp>
        <p:nvSpPr>
          <p:cNvPr id="7" name="Content Placeholder 6"/>
          <p:cNvSpPr>
            <a:spLocks noGrp="1"/>
          </p:cNvSpPr>
          <p:nvPr>
            <p:ph idx="1"/>
          </p:nvPr>
        </p:nvSpPr>
        <p:spPr/>
        <p:txBody>
          <a:bodyPr>
            <a:normAutofit/>
          </a:bodyPr>
          <a:lstStyle/>
          <a:p>
            <a:pPr lvl="0"/>
            <a:r>
              <a:rPr lang="en-US" sz="4700" dirty="0" smtClean="0"/>
              <a:t>Explain how </a:t>
            </a:r>
            <a:r>
              <a:rPr lang="en-US" sz="4700" u="sng" dirty="0" smtClean="0"/>
              <a:t>changes in the political party system</a:t>
            </a:r>
            <a:r>
              <a:rPr lang="en-US" sz="4700" dirty="0" smtClean="0"/>
              <a:t> increased sectional tensions between the free states and slave states.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Struggles</a:t>
            </a:r>
            <a:br>
              <a:rPr lang="en-US" dirty="0" smtClean="0"/>
            </a:br>
            <a:r>
              <a:rPr lang="en-US" b="1" cap="small" dirty="0" smtClean="0"/>
              <a:t>We Need to Know</a:t>
            </a:r>
            <a:endParaRPr lang="en-US" b="1" cap="small" dirty="0"/>
          </a:p>
        </p:txBody>
      </p:sp>
      <p:sp>
        <p:nvSpPr>
          <p:cNvPr id="3" name="Content Placeholder 2"/>
          <p:cNvSpPr>
            <a:spLocks noGrp="1"/>
          </p:cNvSpPr>
          <p:nvPr>
            <p:ph idx="1"/>
          </p:nvPr>
        </p:nvSpPr>
        <p:spPr/>
        <p:txBody>
          <a:bodyPr/>
          <a:lstStyle/>
          <a:p>
            <a:r>
              <a:rPr lang="en-US" b="1" dirty="0" smtClean="0"/>
              <a:t>Between NORTH and SOUTH</a:t>
            </a:r>
          </a:p>
          <a:p>
            <a:pPr lvl="1"/>
            <a:r>
              <a:rPr lang="en-US" b="1" dirty="0" smtClean="0"/>
              <a:t>ANTI- and PRO-SLAVERY GROUPS</a:t>
            </a:r>
          </a:p>
          <a:p>
            <a:r>
              <a:rPr lang="en-US" b="1" dirty="0" smtClean="0"/>
              <a:t>Between PEOPLE and the FEDERAL GOVERNMENT</a:t>
            </a:r>
          </a:p>
          <a:p>
            <a:pPr lvl="1"/>
            <a:r>
              <a:rPr lang="en-US" b="1" dirty="0" smtClean="0"/>
              <a:t>Popular sovereignty</a:t>
            </a:r>
            <a:r>
              <a:rPr lang="en-US" dirty="0" smtClean="0"/>
              <a:t>:</a:t>
            </a:r>
          </a:p>
          <a:p>
            <a:pPr lvl="2"/>
            <a:r>
              <a:rPr lang="en-US" b="1" dirty="0" smtClean="0"/>
              <a:t>Political power belongs to the people</a:t>
            </a:r>
          </a:p>
          <a:p>
            <a:pPr lvl="2"/>
            <a:r>
              <a:rPr lang="en-US" b="1" dirty="0" smtClean="0"/>
              <a:t>The people decide what the law should be</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Over Time</a:t>
            </a:r>
            <a:endParaRPr lang="en-US" dirty="0"/>
          </a:p>
        </p:txBody>
      </p:sp>
      <p:sp>
        <p:nvSpPr>
          <p:cNvPr id="3" name="Content Placeholder 2"/>
          <p:cNvSpPr>
            <a:spLocks noGrp="1"/>
          </p:cNvSpPr>
          <p:nvPr>
            <p:ph idx="1"/>
          </p:nvPr>
        </p:nvSpPr>
        <p:spPr/>
        <p:txBody>
          <a:bodyPr/>
          <a:lstStyle/>
          <a:p>
            <a:r>
              <a:rPr lang="en-US" dirty="0" smtClean="0"/>
              <a:t>The Democratic Party gained power in slave states and free states alike during the 1840s</a:t>
            </a:r>
          </a:p>
          <a:p>
            <a:r>
              <a:rPr lang="en-US" dirty="0" smtClean="0"/>
              <a:t>Over time, the Democratic Party tended to lean more towards supporting slavery (in support of the South)</a:t>
            </a:r>
          </a:p>
          <a:p>
            <a:r>
              <a:rPr lang="en-US" dirty="0" smtClean="0"/>
              <a:t>Northerners started feeling threatened</a:t>
            </a:r>
          </a:p>
          <a:p>
            <a:r>
              <a:rPr lang="en-US" dirty="0" smtClean="0"/>
              <a:t>Why?</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a:t>
            </a:r>
            <a:endParaRPr lang="en-US" dirty="0"/>
          </a:p>
        </p:txBody>
      </p:sp>
      <p:sp>
        <p:nvSpPr>
          <p:cNvPr id="3" name="Content Placeholder 2"/>
          <p:cNvSpPr>
            <a:spLocks noGrp="1"/>
          </p:cNvSpPr>
          <p:nvPr>
            <p:ph idx="1"/>
          </p:nvPr>
        </p:nvSpPr>
        <p:spPr/>
        <p:txBody>
          <a:bodyPr>
            <a:noAutofit/>
          </a:bodyPr>
          <a:lstStyle/>
          <a:p>
            <a:r>
              <a:rPr lang="en-US" sz="4200" dirty="0" smtClean="0"/>
              <a:t>The North wanted to maintain POWER over the South</a:t>
            </a:r>
          </a:p>
          <a:p>
            <a:r>
              <a:rPr lang="en-US" sz="4200" dirty="0" smtClean="0"/>
              <a:t>Just as the South wanted to maintain POWER over the North!</a:t>
            </a:r>
            <a:endParaRPr lang="en-US" sz="4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Northern States Rally</a:t>
            </a:r>
            <a:endParaRPr lang="en-US" dirty="0"/>
          </a:p>
        </p:txBody>
      </p:sp>
      <p:sp>
        <p:nvSpPr>
          <p:cNvPr id="3" name="Content Placeholder 2"/>
          <p:cNvSpPr>
            <a:spLocks noGrp="1"/>
          </p:cNvSpPr>
          <p:nvPr>
            <p:ph idx="1"/>
          </p:nvPr>
        </p:nvSpPr>
        <p:spPr/>
        <p:txBody>
          <a:bodyPr>
            <a:normAutofit/>
          </a:bodyPr>
          <a:lstStyle/>
          <a:p>
            <a:r>
              <a:rPr lang="en-US" dirty="0" smtClean="0"/>
              <a:t>Northerners wanted to maintain POWER over the South!</a:t>
            </a:r>
          </a:p>
          <a:p>
            <a:r>
              <a:rPr lang="en-US" dirty="0" smtClean="0"/>
              <a:t>Northerners/Republicans felt that by UNIFYING to block the spread of slavery would limit the South’s power in new territories and states</a:t>
            </a:r>
          </a:p>
        </p:txBody>
      </p:sp>
      <p:pic>
        <p:nvPicPr>
          <p:cNvPr id="4" name="Picture 3" descr="United States 1844.gif"/>
          <p:cNvPicPr>
            <a:picLocks noChangeAspect="1"/>
          </p:cNvPicPr>
          <p:nvPr/>
        </p:nvPicPr>
        <p:blipFill>
          <a:blip r:embed="rId2"/>
          <a:stretch>
            <a:fillRect/>
          </a:stretch>
        </p:blipFill>
        <p:spPr>
          <a:xfrm>
            <a:off x="444500" y="254000"/>
            <a:ext cx="8255000" cy="6350000"/>
          </a:xfrm>
          <a:prstGeom prst="rect">
            <a:avLst/>
          </a:prstGeom>
        </p:spPr>
      </p:pic>
      <p:pic>
        <p:nvPicPr>
          <p:cNvPr id="5" name="Picture 4" descr="United States 1845.gif"/>
          <p:cNvPicPr>
            <a:picLocks noChangeAspect="1"/>
          </p:cNvPicPr>
          <p:nvPr/>
        </p:nvPicPr>
        <p:blipFill>
          <a:blip r:embed="rId3"/>
          <a:stretch>
            <a:fillRect/>
          </a:stretch>
        </p:blipFill>
        <p:spPr>
          <a:xfrm>
            <a:off x="444500" y="254000"/>
            <a:ext cx="8255000" cy="6350000"/>
          </a:xfrm>
          <a:prstGeom prst="rect">
            <a:avLst/>
          </a:prstGeom>
        </p:spPr>
      </p:pic>
      <p:pic>
        <p:nvPicPr>
          <p:cNvPr id="6" name="Picture 5" descr="United States 1846.gif"/>
          <p:cNvPicPr>
            <a:picLocks noChangeAspect="1"/>
          </p:cNvPicPr>
          <p:nvPr/>
        </p:nvPicPr>
        <p:blipFill>
          <a:blip r:embed="rId4"/>
          <a:stretch>
            <a:fillRect/>
          </a:stretch>
        </p:blipFill>
        <p:spPr>
          <a:xfrm>
            <a:off x="444500" y="254000"/>
            <a:ext cx="8255000" cy="6350000"/>
          </a:xfrm>
          <a:prstGeom prst="rect">
            <a:avLst/>
          </a:prstGeom>
        </p:spPr>
      </p:pic>
      <p:pic>
        <p:nvPicPr>
          <p:cNvPr id="7" name="Picture 6" descr="United States 1848.gif"/>
          <p:cNvPicPr>
            <a:picLocks noChangeAspect="1"/>
          </p:cNvPicPr>
          <p:nvPr/>
        </p:nvPicPr>
        <p:blipFill>
          <a:blip r:embed="rId5"/>
          <a:stretch>
            <a:fillRect/>
          </a:stretch>
        </p:blipFill>
        <p:spPr>
          <a:xfrm>
            <a:off x="444500" y="254000"/>
            <a:ext cx="8255000" cy="6350000"/>
          </a:xfrm>
          <a:prstGeom prst="rect">
            <a:avLst/>
          </a:prstGeom>
        </p:spPr>
      </p:pic>
      <p:pic>
        <p:nvPicPr>
          <p:cNvPr id="8" name="Picture 7" descr="United States 1850.gif"/>
          <p:cNvPicPr>
            <a:picLocks noChangeAspect="1"/>
          </p:cNvPicPr>
          <p:nvPr/>
        </p:nvPicPr>
        <p:blipFill>
          <a:blip r:embed="rId6"/>
          <a:stretch>
            <a:fillRect/>
          </a:stretch>
        </p:blipFill>
        <p:spPr>
          <a:xfrm>
            <a:off x="444500" y="254000"/>
            <a:ext cx="8255000" cy="6350000"/>
          </a:xfrm>
          <a:prstGeom prst="rect">
            <a:avLst/>
          </a:prstGeom>
        </p:spPr>
      </p:pic>
      <p:pic>
        <p:nvPicPr>
          <p:cNvPr id="9" name="Picture 8" descr="United States 1853.gif"/>
          <p:cNvPicPr>
            <a:picLocks noChangeAspect="1"/>
          </p:cNvPicPr>
          <p:nvPr/>
        </p:nvPicPr>
        <p:blipFill>
          <a:blip r:embed="rId7"/>
          <a:stretch>
            <a:fillRect/>
          </a:stretch>
        </p:blipFill>
        <p:spPr>
          <a:xfrm>
            <a:off x="444500" y="254000"/>
            <a:ext cx="8255000" cy="6350000"/>
          </a:xfrm>
          <a:prstGeom prst="rect">
            <a:avLst/>
          </a:prstGeom>
        </p:spPr>
      </p:pic>
      <p:pic>
        <p:nvPicPr>
          <p:cNvPr id="10" name="Picture 9" descr="United States 1854.gif"/>
          <p:cNvPicPr>
            <a:picLocks noChangeAspect="1"/>
          </p:cNvPicPr>
          <p:nvPr/>
        </p:nvPicPr>
        <p:blipFill>
          <a:blip r:embed="rId8"/>
          <a:stretch>
            <a:fillRect/>
          </a:stretch>
        </p:blipFill>
        <p:spPr>
          <a:xfrm>
            <a:off x="444500" y="254000"/>
            <a:ext cx="8255000" cy="6350000"/>
          </a:xfrm>
          <a:prstGeom prst="rect">
            <a:avLst/>
          </a:prstGeom>
        </p:spPr>
      </p:pic>
      <p:pic>
        <p:nvPicPr>
          <p:cNvPr id="11" name="Picture 10" descr="United States 1857.gif"/>
          <p:cNvPicPr>
            <a:picLocks noChangeAspect="1"/>
          </p:cNvPicPr>
          <p:nvPr/>
        </p:nvPicPr>
        <p:blipFill>
          <a:blip r:embed="rId9"/>
          <a:stretch>
            <a:fillRect/>
          </a:stretch>
        </p:blipFill>
        <p:spPr>
          <a:xfrm>
            <a:off x="444500" y="254000"/>
            <a:ext cx="8255000" cy="6350000"/>
          </a:xfrm>
          <a:prstGeom prst="rect">
            <a:avLst/>
          </a:prstGeom>
        </p:spPr>
      </p:pic>
      <p:pic>
        <p:nvPicPr>
          <p:cNvPr id="12" name="Picture 11" descr="United States 1860.gif"/>
          <p:cNvPicPr>
            <a:picLocks noChangeAspect="1"/>
          </p:cNvPicPr>
          <p:nvPr/>
        </p:nvPicPr>
        <p:blipFill>
          <a:blip r:embed="rId10"/>
          <a:stretch>
            <a:fillRect/>
          </a:stretch>
        </p:blipFill>
        <p:spPr>
          <a:xfrm>
            <a:off x="444500" y="254000"/>
            <a:ext cx="8255000" cy="6350000"/>
          </a:xfrm>
          <a:prstGeom prst="rect">
            <a:avLst/>
          </a:prstGeom>
        </p:spPr>
      </p:pic>
      <p:pic>
        <p:nvPicPr>
          <p:cNvPr id="13" name="Picture 12" descr="United States 1861.gif"/>
          <p:cNvPicPr>
            <a:picLocks noChangeAspect="1"/>
          </p:cNvPicPr>
          <p:nvPr/>
        </p:nvPicPr>
        <p:blipFill>
          <a:blip r:embed="rId11"/>
          <a:stretch>
            <a:fillRect/>
          </a:stretch>
        </p:blipFill>
        <p:spPr>
          <a:xfrm>
            <a:off x="444500" y="254000"/>
            <a:ext cx="8255000" cy="635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a:t>
            </a:r>
            <a:endParaRPr lang="en-US" dirty="0"/>
          </a:p>
        </p:txBody>
      </p:sp>
      <p:sp>
        <p:nvSpPr>
          <p:cNvPr id="3" name="Content Placeholder 2"/>
          <p:cNvSpPr>
            <a:spLocks noGrp="1"/>
          </p:cNvSpPr>
          <p:nvPr>
            <p:ph idx="1"/>
          </p:nvPr>
        </p:nvSpPr>
        <p:spPr/>
        <p:txBody>
          <a:bodyPr>
            <a:normAutofit lnSpcReduction="10000"/>
          </a:bodyPr>
          <a:lstStyle/>
          <a:p>
            <a:r>
              <a:rPr lang="en-US" dirty="0" smtClean="0"/>
              <a:t>The first Republican Convention was held in July 1854, in Jackson, Michigan</a:t>
            </a:r>
          </a:p>
          <a:p>
            <a:r>
              <a:rPr lang="en-US" dirty="0" smtClean="0"/>
              <a:t>Within FOUR YEARS Republicans dominated northern states</a:t>
            </a:r>
          </a:p>
          <a:p>
            <a:r>
              <a:rPr lang="en-US" dirty="0" smtClean="0"/>
              <a:t>WHY?</a:t>
            </a:r>
          </a:p>
          <a:p>
            <a:pPr algn="ctr">
              <a:buNone/>
            </a:pPr>
            <a:r>
              <a:rPr lang="en-US" sz="9200" b="1" cap="small" dirty="0" smtClean="0"/>
              <a:t>POWER, </a:t>
            </a:r>
            <a:r>
              <a:rPr lang="en-US" sz="9200" b="1" cap="small" dirty="0" err="1" smtClean="0"/>
              <a:t>Yo</a:t>
            </a:r>
            <a:r>
              <a:rPr lang="en-US" sz="9200" b="1" cap="small" dirty="0" smtClean="0"/>
              <a:t>!</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EQ #5: In Brief</a:t>
            </a:r>
            <a:endParaRPr lang="en-US" dirty="0"/>
          </a:p>
        </p:txBody>
      </p:sp>
      <p:sp>
        <p:nvSpPr>
          <p:cNvPr id="7" name="Content Placeholder 6"/>
          <p:cNvSpPr>
            <a:spLocks noGrp="1"/>
          </p:cNvSpPr>
          <p:nvPr>
            <p:ph idx="1"/>
          </p:nvPr>
        </p:nvSpPr>
        <p:spPr>
          <a:xfrm>
            <a:off x="217218" y="1735138"/>
            <a:ext cx="8671970" cy="4865922"/>
          </a:xfrm>
        </p:spPr>
        <p:txBody>
          <a:bodyPr>
            <a:normAutofit/>
          </a:bodyPr>
          <a:lstStyle/>
          <a:p>
            <a:r>
              <a:rPr lang="en-US" i="1" dirty="0" smtClean="0"/>
              <a:t>The issue of THE EXPANSION OF SLAVERY caused changes in political parties</a:t>
            </a:r>
          </a:p>
          <a:p>
            <a:r>
              <a:rPr lang="en-US" i="1" dirty="0" smtClean="0"/>
              <a:t>The Republican Party became a powerhouse in the northern states</a:t>
            </a:r>
          </a:p>
          <a:p>
            <a:pPr lvl="1"/>
            <a:r>
              <a:rPr lang="en-US" i="1" dirty="0" smtClean="0"/>
              <a:t>Opposed the expansion of slavery</a:t>
            </a:r>
          </a:p>
          <a:p>
            <a:r>
              <a:rPr lang="en-US" i="1" dirty="0" smtClean="0"/>
              <a:t>The Democratic Party became more popular in the southern states (because it tended to support the interests of slaveholders)</a:t>
            </a:r>
          </a:p>
          <a:p>
            <a:pPr lvl="1"/>
            <a:r>
              <a:rPr lang="en-US" i="1" dirty="0" smtClean="0"/>
              <a:t>Supported the expansion of slavery</a:t>
            </a:r>
          </a:p>
          <a:p>
            <a:r>
              <a:rPr lang="en-US" i="1" dirty="0" smtClean="0"/>
              <a:t>The Republican Party gained power in the West and wins the election of 1860 </a:t>
            </a:r>
          </a:p>
          <a:p>
            <a:r>
              <a:rPr lang="en-US" i="1" dirty="0" smtClean="0"/>
              <a:t>North maintains power over the South</a:t>
            </a:r>
            <a:endParaRPr lang="en-US" dirty="0" smtClean="0"/>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EQ #5</a:t>
            </a:r>
            <a:endParaRPr lang="en-US" dirty="0"/>
          </a:p>
        </p:txBody>
      </p:sp>
      <p:sp>
        <p:nvSpPr>
          <p:cNvPr id="7" name="Content Placeholder 6"/>
          <p:cNvSpPr>
            <a:spLocks noGrp="1"/>
          </p:cNvSpPr>
          <p:nvPr>
            <p:ph idx="1"/>
          </p:nvPr>
        </p:nvSpPr>
        <p:spPr>
          <a:xfrm>
            <a:off x="217218" y="1735138"/>
            <a:ext cx="8671970" cy="4865922"/>
          </a:xfrm>
        </p:spPr>
        <p:txBody>
          <a:bodyPr>
            <a:normAutofit lnSpcReduction="10000"/>
          </a:bodyPr>
          <a:lstStyle/>
          <a:p>
            <a:r>
              <a:rPr lang="en-US" i="1" dirty="0" smtClean="0"/>
              <a:t>The major change in the political party system that increased sectional tensions between the free states and slave states was the rise of the Republican Party growing out of the Whigs, abolitionists, some Democrats, and Free-</a:t>
            </a:r>
            <a:r>
              <a:rPr lang="en-US" i="1" dirty="0" err="1" smtClean="0"/>
              <a:t>Soilers</a:t>
            </a:r>
            <a:r>
              <a:rPr lang="en-US" i="1" dirty="0" smtClean="0"/>
              <a:t>. </a:t>
            </a:r>
          </a:p>
          <a:p>
            <a:r>
              <a:rPr lang="en-US" i="1" dirty="0" smtClean="0"/>
              <a:t>The Republican Party became a powerhouse in the northern states and was a formidable foe against southern Democrats who tended to support slavery. </a:t>
            </a:r>
          </a:p>
          <a:p>
            <a:r>
              <a:rPr lang="en-US" i="1" dirty="0" smtClean="0"/>
              <a:t>The growth of the Republican Party in Western states solidified its power and Won the presidency in 1860 under the leadership of Abraham Lincoln. </a:t>
            </a:r>
          </a:p>
          <a:p>
            <a:r>
              <a:rPr lang="en-US" i="1" dirty="0" smtClean="0"/>
              <a:t>This was essentially the breaking point and many southern states seceded soon after (South Carolina seceded before Lincoln took office).</a:t>
            </a:r>
            <a:endParaRPr lang="en-US" dirty="0" smtClean="0"/>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Tonight</a:t>
            </a:r>
            <a:endParaRPr lang="en-US" dirty="0"/>
          </a:p>
        </p:txBody>
      </p:sp>
      <p:sp>
        <p:nvSpPr>
          <p:cNvPr id="3" name="Content Placeholder 2"/>
          <p:cNvSpPr>
            <a:spLocks noGrp="1"/>
          </p:cNvSpPr>
          <p:nvPr>
            <p:ph idx="1"/>
          </p:nvPr>
        </p:nvSpPr>
        <p:spPr/>
        <p:txBody>
          <a:bodyPr/>
          <a:lstStyle/>
          <a:p>
            <a:r>
              <a:rPr lang="en-US" dirty="0" smtClean="0"/>
              <a:t>Please read Chapter 15.4: The Nation Divides</a:t>
            </a:r>
          </a:p>
          <a:p>
            <a:pPr lvl="1"/>
            <a:r>
              <a:rPr lang="en-US" dirty="0" smtClean="0"/>
              <a:t>Pages 493-397</a:t>
            </a:r>
          </a:p>
          <a:p>
            <a:r>
              <a:rPr lang="en-US" dirty="0" smtClean="0"/>
              <a:t>Work on your Unit 10 Study Guide</a:t>
            </a:r>
          </a:p>
          <a:p>
            <a:pPr lvl="1"/>
            <a:r>
              <a:rPr lang="en-US" dirty="0" smtClean="0"/>
              <a:t>Test is on Thursday!</a:t>
            </a:r>
          </a:p>
          <a:p>
            <a:pPr lvl="1"/>
            <a:r>
              <a:rPr lang="en-US" dirty="0" smtClean="0"/>
              <a:t>You should complete your study guide by </a:t>
            </a:r>
            <a:r>
              <a:rPr lang="en-US" smtClean="0"/>
              <a:t>Wednedsay</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EQs</a:t>
            </a:r>
            <a:r>
              <a:rPr lang="en-US" dirty="0" smtClean="0"/>
              <a:t> 4 &amp; 5</a:t>
            </a:r>
            <a:endParaRPr lang="en-US" dirty="0"/>
          </a:p>
        </p:txBody>
      </p:sp>
      <p:sp>
        <p:nvSpPr>
          <p:cNvPr id="3" name="Content Placeholder 2"/>
          <p:cNvSpPr>
            <a:spLocks noGrp="1"/>
          </p:cNvSpPr>
          <p:nvPr>
            <p:ph idx="1"/>
          </p:nvPr>
        </p:nvSpPr>
        <p:spPr/>
        <p:txBody>
          <a:bodyPr/>
          <a:lstStyle/>
          <a:p>
            <a:pPr lvl="0"/>
            <a:r>
              <a:rPr lang="en-US" dirty="0" smtClean="0"/>
              <a:t>#4 Explain how the </a:t>
            </a:r>
            <a:r>
              <a:rPr lang="en-US" u="sng" dirty="0" err="1" smtClean="0"/>
              <a:t>Dred</a:t>
            </a:r>
            <a:r>
              <a:rPr lang="en-US" u="sng" dirty="0" smtClean="0"/>
              <a:t> Scott decision</a:t>
            </a:r>
            <a:r>
              <a:rPr lang="en-US" dirty="0" smtClean="0"/>
              <a:t> increased sectional tensions between the free states and slave states.</a:t>
            </a:r>
          </a:p>
          <a:p>
            <a:pPr lvl="0"/>
            <a:r>
              <a:rPr lang="en-US" dirty="0" smtClean="0"/>
              <a:t>#5 Explain how </a:t>
            </a:r>
            <a:r>
              <a:rPr lang="en-US" u="sng" dirty="0" smtClean="0"/>
              <a:t>changes in the political party system</a:t>
            </a:r>
            <a:r>
              <a:rPr lang="en-US" dirty="0" smtClean="0"/>
              <a:t> increased sectional tensions between the free states and slave states.</a:t>
            </a:r>
          </a:p>
          <a:p>
            <a:endParaRPr lang="en-US" dirty="0" smtClean="0"/>
          </a:p>
          <a:p>
            <a:pPr lvl="0"/>
            <a:endParaRPr lang="en-US" dirty="0" smtClean="0"/>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Yo</a:t>
            </a:r>
            <a:r>
              <a:rPr lang="en-US" dirty="0" smtClean="0"/>
              <a:t>, History!</a:t>
            </a:r>
            <a:endParaRPr lang="en-US" dirty="0"/>
          </a:p>
        </p:txBody>
      </p:sp>
      <p:sp>
        <p:nvSpPr>
          <p:cNvPr id="6" name="Content Placeholder 5"/>
          <p:cNvSpPr>
            <a:spLocks noGrp="1"/>
          </p:cNvSpPr>
          <p:nvPr>
            <p:ph idx="1"/>
          </p:nvPr>
        </p:nvSpPr>
        <p:spPr/>
        <p:txBody>
          <a:bodyPr/>
          <a:lstStyle/>
          <a:p>
            <a:r>
              <a:rPr lang="en-US" dirty="0" smtClean="0"/>
              <a:t>Please get out your Unit 10 Study Guides</a:t>
            </a:r>
          </a:p>
          <a:p>
            <a:r>
              <a:rPr lang="en-US" dirty="0" smtClean="0"/>
              <a:t>Pick up one of the pieces of paper from up front AND ensure that you have a half-sheet “Warm-Up” on your table, too!</a:t>
            </a:r>
          </a:p>
          <a:p>
            <a:r>
              <a:rPr lang="en-US" dirty="0" smtClean="0"/>
              <a:t>Please open your textbook to page 494</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Abolitionist Violence: </a:t>
            </a:r>
            <a:br>
              <a:rPr lang="en-US" dirty="0" smtClean="0"/>
            </a:br>
            <a:r>
              <a:rPr lang="en-US" dirty="0" smtClean="0"/>
              <a:t>John Brown’s Raid!</a:t>
            </a:r>
            <a:endParaRPr lang="en-US" dirty="0"/>
          </a:p>
        </p:txBody>
      </p:sp>
      <p:sp>
        <p:nvSpPr>
          <p:cNvPr id="4" name="Content Placeholder 3"/>
          <p:cNvSpPr>
            <a:spLocks noGrp="1"/>
          </p:cNvSpPr>
          <p:nvPr>
            <p:ph sz="half" idx="1"/>
          </p:nvPr>
        </p:nvSpPr>
        <p:spPr/>
        <p:txBody>
          <a:bodyPr/>
          <a:lstStyle/>
          <a:p>
            <a:r>
              <a:rPr lang="en-US" dirty="0" smtClean="0"/>
              <a:t>October 16, 1859 - Night</a:t>
            </a:r>
          </a:p>
          <a:p>
            <a:r>
              <a:rPr lang="en-US" dirty="0" smtClean="0"/>
              <a:t>John Brown AGAIN</a:t>
            </a:r>
          </a:p>
          <a:p>
            <a:r>
              <a:rPr lang="en-US" dirty="0" smtClean="0"/>
              <a:t>Harpers Ferry, Virginia</a:t>
            </a:r>
          </a:p>
          <a:p>
            <a:r>
              <a:rPr lang="en-US" dirty="0" smtClean="0"/>
              <a:t>Plan: Raid an armory and give weapons to nearby slaves</a:t>
            </a:r>
            <a:endParaRPr lang="en-US" dirty="0"/>
          </a:p>
        </p:txBody>
      </p:sp>
      <p:pic>
        <p:nvPicPr>
          <p:cNvPr id="6" name="Content Placeholder 5" descr="john brown.jpg"/>
          <p:cNvPicPr>
            <a:picLocks noGrp="1" noChangeAspect="1"/>
          </p:cNvPicPr>
          <p:nvPr>
            <p:ph sz="half" idx="2"/>
          </p:nvPr>
        </p:nvPicPr>
        <p:blipFill>
          <a:blip r:embed="rId2"/>
          <a:srcRect l="-134" r="-134"/>
          <a:stretch>
            <a:fillRect/>
          </a:stretch>
        </p:blipFill>
        <p:spPr>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a:xfrm>
            <a:off x="267344" y="1371600"/>
            <a:ext cx="8671971" cy="4928652"/>
          </a:xfrm>
        </p:spPr>
        <p:txBody>
          <a:bodyPr>
            <a:normAutofit lnSpcReduction="10000"/>
          </a:bodyPr>
          <a:lstStyle/>
          <a:p>
            <a:r>
              <a:rPr lang="en-US" dirty="0" smtClean="0"/>
              <a:t>You’ll need:</a:t>
            </a:r>
          </a:p>
          <a:p>
            <a:pPr lvl="1"/>
            <a:r>
              <a:rPr lang="en-US" dirty="0" smtClean="0"/>
              <a:t>Your EQ answers from yesterday</a:t>
            </a:r>
          </a:p>
          <a:p>
            <a:pPr lvl="1"/>
            <a:r>
              <a:rPr lang="en-US" dirty="0" smtClean="0"/>
              <a:t>Unit 7 Vocabulary</a:t>
            </a:r>
          </a:p>
          <a:p>
            <a:pPr lvl="1"/>
            <a:r>
              <a:rPr lang="en-US" dirty="0" smtClean="0"/>
              <a:t>Ch. 15.1-15.2 Review</a:t>
            </a:r>
          </a:p>
          <a:p>
            <a:pPr lvl="1"/>
            <a:r>
              <a:rPr lang="en-US" dirty="0" smtClean="0"/>
              <a:t>Textbook open to pages 484-485</a:t>
            </a:r>
            <a:br>
              <a:rPr lang="en-US" dirty="0" smtClean="0"/>
            </a:br>
            <a:endParaRPr lang="en-US" dirty="0" smtClean="0"/>
          </a:p>
          <a:p>
            <a:r>
              <a:rPr lang="en-US" dirty="0" smtClean="0"/>
              <a:t>Please get all of those out now and ensure that each of those is completed in the next 30 minutes.</a:t>
            </a:r>
          </a:p>
          <a:p>
            <a:r>
              <a:rPr lang="en-US" dirty="0" smtClean="0"/>
              <a:t>Finally, complete the EQ Prep worksheet for EQ #3 as well as you can. We will review number 3 tomorrow.</a:t>
            </a:r>
          </a:p>
          <a:p>
            <a:r>
              <a:rPr lang="en-US" b="1" dirty="0" smtClean="0"/>
              <a:t>HW Tonight: Read pages 488-492</a:t>
            </a:r>
            <a:endParaRPr lang="en-US"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“Firehouse”:</a:t>
            </a:r>
            <a:br>
              <a:rPr lang="en-US" dirty="0" smtClean="0"/>
            </a:br>
            <a:r>
              <a:rPr lang="en-US" dirty="0" smtClean="0"/>
              <a:t> John Brown’s Fort</a:t>
            </a:r>
            <a:endParaRPr lang="en-US" dirty="0"/>
          </a:p>
        </p:txBody>
      </p:sp>
      <p:pic>
        <p:nvPicPr>
          <p:cNvPr id="4" name="Picture 3"/>
          <p:cNvPicPr>
            <a:picLocks noChangeAspect="1"/>
          </p:cNvPicPr>
          <p:nvPr/>
        </p:nvPicPr>
        <p:blipFill>
          <a:blip r:embed="rId2"/>
          <a:stretch>
            <a:fillRect/>
          </a:stretch>
        </p:blipFill>
        <p:spPr>
          <a:xfrm>
            <a:off x="1391944" y="1600199"/>
            <a:ext cx="6490523" cy="4919133"/>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Marines Attack the Firehouse (the Armory)</a:t>
            </a:r>
            <a:endParaRPr lang="en-US" dirty="0"/>
          </a:p>
        </p:txBody>
      </p:sp>
      <p:pic>
        <p:nvPicPr>
          <p:cNvPr id="9" name="Picture 8" descr="Harpers Ferry Marines.jpg"/>
          <p:cNvPicPr>
            <a:picLocks noChangeAspect="1"/>
          </p:cNvPicPr>
          <p:nvPr/>
        </p:nvPicPr>
        <p:blipFill>
          <a:blip r:embed="rId2"/>
          <a:stretch>
            <a:fillRect/>
          </a:stretch>
        </p:blipFill>
        <p:spPr>
          <a:xfrm>
            <a:off x="1079500" y="1625600"/>
            <a:ext cx="6985000" cy="4622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Brown vs. US Marines</a:t>
            </a:r>
            <a:endParaRPr lang="en-US" dirty="0"/>
          </a:p>
        </p:txBody>
      </p:sp>
      <p:sp>
        <p:nvSpPr>
          <p:cNvPr id="4" name="Content Placeholder 3"/>
          <p:cNvSpPr>
            <a:spLocks noGrp="1"/>
          </p:cNvSpPr>
          <p:nvPr>
            <p:ph sz="half" idx="2"/>
          </p:nvPr>
        </p:nvSpPr>
        <p:spPr/>
        <p:txBody>
          <a:bodyPr/>
          <a:lstStyle/>
          <a:p>
            <a:r>
              <a:rPr lang="en-US" dirty="0" smtClean="0"/>
              <a:t>Local white men retaliate and kill eight of Brown’s men</a:t>
            </a:r>
          </a:p>
          <a:p>
            <a:r>
              <a:rPr lang="en-US" dirty="0" smtClean="0"/>
              <a:t>Brown retreats into the Armory’s firehouse</a:t>
            </a:r>
          </a:p>
          <a:p>
            <a:r>
              <a:rPr lang="en-US" dirty="0" smtClean="0"/>
              <a:t>Federal troops (marines lead by Robert E. Lee) rush the firehouse, kill two more men, and capture brown</a:t>
            </a:r>
            <a:endParaRPr lang="en-US" dirty="0"/>
          </a:p>
        </p:txBody>
      </p:sp>
      <p:pic>
        <p:nvPicPr>
          <p:cNvPr id="5" name="Picture 4"/>
          <p:cNvPicPr>
            <a:picLocks noChangeAspect="1"/>
          </p:cNvPicPr>
          <p:nvPr/>
        </p:nvPicPr>
        <p:blipFill>
          <a:blip r:embed="rId2"/>
          <a:stretch>
            <a:fillRect/>
          </a:stretch>
        </p:blipFill>
        <p:spPr>
          <a:xfrm>
            <a:off x="440267" y="1735139"/>
            <a:ext cx="3514504" cy="466037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Aftermath: Hanged on December 2, 1859</a:t>
            </a:r>
            <a:endParaRPr lang="en-US" dirty="0"/>
          </a:p>
        </p:txBody>
      </p:sp>
      <p:pic>
        <p:nvPicPr>
          <p:cNvPr id="7" name="Picture 6"/>
          <p:cNvPicPr>
            <a:picLocks noChangeAspect="1"/>
          </p:cNvPicPr>
          <p:nvPr/>
        </p:nvPicPr>
        <p:blipFill>
          <a:blip r:embed="rId2"/>
          <a:stretch>
            <a:fillRect/>
          </a:stretch>
        </p:blipFill>
        <p:spPr>
          <a:xfrm>
            <a:off x="1202267" y="1654825"/>
            <a:ext cx="6790267" cy="4949174"/>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Aftermath</a:t>
            </a:r>
            <a:endParaRPr lang="en-US" dirty="0"/>
          </a:p>
        </p:txBody>
      </p:sp>
      <p:sp>
        <p:nvSpPr>
          <p:cNvPr id="3" name="Content Placeholder 2"/>
          <p:cNvSpPr>
            <a:spLocks noGrp="1"/>
          </p:cNvSpPr>
          <p:nvPr>
            <p:ph idx="1"/>
          </p:nvPr>
        </p:nvSpPr>
        <p:spPr/>
        <p:txBody>
          <a:bodyPr/>
          <a:lstStyle/>
          <a:p>
            <a:r>
              <a:rPr lang="en-US" dirty="0" smtClean="0"/>
              <a:t>How do southerners respond?</a:t>
            </a:r>
          </a:p>
          <a:p>
            <a:r>
              <a:rPr lang="en-US" dirty="0" smtClean="0"/>
              <a:t>What were they afraid of?</a:t>
            </a:r>
          </a:p>
          <a:p>
            <a:r>
              <a:rPr lang="en-US" dirty="0" smtClean="0"/>
              <a:t>What was Lincoln’s opinion on the matter?</a:t>
            </a:r>
          </a:p>
          <a:p>
            <a:r>
              <a:rPr lang="en-US" dirty="0" smtClean="0"/>
              <a:t>Should abolition be a violent cause?</a:t>
            </a:r>
          </a:p>
          <a:p>
            <a:r>
              <a:rPr lang="en-US" dirty="0" smtClean="0"/>
              <a:t>Can </a:t>
            </a:r>
            <a:r>
              <a:rPr lang="en-US" b="1" dirty="0" smtClean="0"/>
              <a:t>violence</a:t>
            </a:r>
            <a:r>
              <a:rPr lang="en-US" dirty="0" smtClean="0"/>
              <a:t> combat slavery effectively?</a:t>
            </a:r>
          </a:p>
          <a:p>
            <a:pPr>
              <a:buNone/>
            </a:pP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1860</a:t>
            </a:r>
            <a:endParaRPr lang="en-US" dirty="0"/>
          </a:p>
        </p:txBody>
      </p:sp>
      <p:pic>
        <p:nvPicPr>
          <p:cNvPr id="5" name="Content Placeholder 4" descr="Lincoln 2.jpg"/>
          <p:cNvPicPr>
            <a:picLocks noGrp="1" noChangeAspect="1"/>
          </p:cNvPicPr>
          <p:nvPr>
            <p:ph sz="half" idx="1"/>
          </p:nvPr>
        </p:nvPicPr>
        <p:blipFill>
          <a:blip r:embed="rId2"/>
          <a:srcRect l="-4941" r="-4941"/>
          <a:stretch>
            <a:fillRect/>
          </a:stretch>
        </p:blipFill>
        <p:spPr>
          <a:prstGeom prst="rect">
            <a:avLst/>
          </a:prstGeom>
          <a:ln>
            <a:noFill/>
          </a:ln>
          <a:effectLst>
            <a:softEdge rad="112500"/>
          </a:effectLst>
        </p:spPr>
      </p:pic>
      <p:sp>
        <p:nvSpPr>
          <p:cNvPr id="4" name="Content Placeholder 3"/>
          <p:cNvSpPr>
            <a:spLocks noGrp="1"/>
          </p:cNvSpPr>
          <p:nvPr>
            <p:ph sz="half" idx="2"/>
          </p:nvPr>
        </p:nvSpPr>
        <p:spPr/>
        <p:txBody>
          <a:bodyPr/>
          <a:lstStyle/>
          <a:p>
            <a:r>
              <a:rPr lang="en-US" dirty="0" smtClean="0"/>
              <a:t>Rise of the Republican Party</a:t>
            </a:r>
          </a:p>
          <a:p>
            <a:r>
              <a:rPr lang="en-US" dirty="0" smtClean="0"/>
              <a:t>The Republicans unify behind ONE candidate:</a:t>
            </a:r>
          </a:p>
          <a:p>
            <a:pPr lvl="1"/>
            <a:r>
              <a:rPr lang="en-US" dirty="0" smtClean="0"/>
              <a:t>Abraham Lincoln</a:t>
            </a:r>
          </a:p>
          <a:p>
            <a:r>
              <a:rPr lang="en-US" dirty="0" smtClean="0"/>
              <a:t>Democrats split their votes between TWO candidates</a:t>
            </a:r>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1860</a:t>
            </a:r>
            <a:endParaRPr lang="en-US" dirty="0"/>
          </a:p>
        </p:txBody>
      </p:sp>
      <p:sp>
        <p:nvSpPr>
          <p:cNvPr id="3" name="Content Placeholder 2"/>
          <p:cNvSpPr>
            <a:spLocks noGrp="1"/>
          </p:cNvSpPr>
          <p:nvPr>
            <p:ph sz="half" idx="1"/>
          </p:nvPr>
        </p:nvSpPr>
        <p:spPr>
          <a:xfrm>
            <a:off x="914400" y="1735139"/>
            <a:ext cx="3733800" cy="4056062"/>
          </a:xfrm>
        </p:spPr>
        <p:txBody>
          <a:bodyPr/>
          <a:lstStyle/>
          <a:p>
            <a:r>
              <a:rPr lang="en-US" dirty="0" smtClean="0"/>
              <a:t>With ONE candidate, the Republican Party easily wins the election</a:t>
            </a:r>
          </a:p>
          <a:p>
            <a:r>
              <a:rPr lang="en-US" dirty="0" smtClean="0"/>
              <a:t>Southerners become very afraid</a:t>
            </a:r>
          </a:p>
          <a:p>
            <a:r>
              <a:rPr lang="en-US" dirty="0" smtClean="0"/>
              <a:t>BUT WHY?!</a:t>
            </a:r>
          </a:p>
          <a:p>
            <a:r>
              <a:rPr lang="en-US" dirty="0" smtClean="0"/>
              <a:t>WHAT DO THEY FEAR?</a:t>
            </a:r>
            <a:endParaRPr lang="en-US" dirty="0"/>
          </a:p>
        </p:txBody>
      </p:sp>
      <p:pic>
        <p:nvPicPr>
          <p:cNvPr id="5" name="Content Placeholder 4" descr="Lincoln.jpg"/>
          <p:cNvPicPr>
            <a:picLocks noGrp="1" noChangeAspect="1"/>
          </p:cNvPicPr>
          <p:nvPr>
            <p:ph sz="half" idx="2"/>
          </p:nvPr>
        </p:nvPicPr>
        <p:blipFill>
          <a:blip r:embed="rId2"/>
          <a:srcRect l="-6963" r="-6963"/>
          <a:stretch>
            <a:fillRect/>
          </a:stretch>
        </p:blipFill>
        <p:spPr>
          <a:prstGeom prst="rect">
            <a:avLst/>
          </a:prstGeom>
          <a:ln>
            <a:noFill/>
          </a:ln>
          <a:effectLst>
            <a:softEdge rad="112500"/>
          </a:effectLst>
        </p:spPr>
      </p:pic>
      <p:pic>
        <p:nvPicPr>
          <p:cNvPr id="6" name="Picture 5" descr="popularvotechart.gif"/>
          <p:cNvPicPr>
            <a:picLocks noChangeAspect="1"/>
          </p:cNvPicPr>
          <p:nvPr/>
        </p:nvPicPr>
        <p:blipFill>
          <a:blip r:embed="rId3"/>
          <a:stretch>
            <a:fillRect/>
          </a:stretch>
        </p:blipFill>
        <p:spPr>
          <a:xfrm>
            <a:off x="4648200" y="1600201"/>
            <a:ext cx="4064000" cy="4191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000" b="1" cap="small" dirty="0" smtClean="0"/>
              <a:t>Opposition to Republicans and Lincoln</a:t>
            </a:r>
            <a:endParaRPr lang="en-US" sz="3000" b="1" cap="small" dirty="0"/>
          </a:p>
        </p:txBody>
      </p:sp>
      <p:pic>
        <p:nvPicPr>
          <p:cNvPr id="7" name="Picture 6"/>
          <p:cNvPicPr>
            <a:picLocks noChangeAspect="1"/>
          </p:cNvPicPr>
          <p:nvPr/>
        </p:nvPicPr>
        <p:blipFill>
          <a:blip r:embed="rId2"/>
          <a:stretch>
            <a:fillRect/>
          </a:stretch>
        </p:blipFill>
        <p:spPr>
          <a:xfrm>
            <a:off x="1117600" y="1371600"/>
            <a:ext cx="6874933" cy="5461558"/>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Election of 1860</a:t>
            </a:r>
            <a:endParaRPr lang="en-US" dirty="0"/>
          </a:p>
        </p:txBody>
      </p:sp>
      <p:pic>
        <p:nvPicPr>
          <p:cNvPr id="9" name="Picture 8" descr="election1860map.jpg"/>
          <p:cNvPicPr>
            <a:picLocks noChangeAspect="1"/>
          </p:cNvPicPr>
          <p:nvPr/>
        </p:nvPicPr>
        <p:blipFill>
          <a:blip r:embed="rId2"/>
          <a:stretch>
            <a:fillRect/>
          </a:stretch>
        </p:blipFill>
        <p:spPr>
          <a:xfrm>
            <a:off x="0" y="1371600"/>
            <a:ext cx="9144000" cy="537569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Secession!</a:t>
            </a:r>
            <a:endParaRPr lang="en-US" dirty="0"/>
          </a:p>
        </p:txBody>
      </p:sp>
      <p:sp>
        <p:nvSpPr>
          <p:cNvPr id="3" name="Content Placeholder 2"/>
          <p:cNvSpPr>
            <a:spLocks noGrp="1"/>
          </p:cNvSpPr>
          <p:nvPr>
            <p:ph idx="1"/>
          </p:nvPr>
        </p:nvSpPr>
        <p:spPr/>
        <p:txBody>
          <a:bodyPr/>
          <a:lstStyle/>
          <a:p>
            <a:r>
              <a:rPr lang="en-US" dirty="0" smtClean="0"/>
              <a:t>December 20, 1860 (one month after Lincoln is ELECTED – he hasn’t taken office yet!), South Carolina FORMALLY secedes from the United States</a:t>
            </a:r>
          </a:p>
          <a:p>
            <a:r>
              <a:rPr lang="en-US" dirty="0" smtClean="0"/>
              <a:t>Lincoln and others never recognize this, it is illegal</a:t>
            </a:r>
          </a:p>
          <a:p>
            <a:r>
              <a:rPr lang="en-US" dirty="0" smtClean="0"/>
              <a:t>Soon after (within a few months) other states secede, too</a:t>
            </a:r>
          </a:p>
          <a:p>
            <a:pPr lvl="1"/>
            <a:r>
              <a:rPr lang="en-US" dirty="0" smtClean="0"/>
              <a:t>Texas, Mississippi, Florida, Alabama, Georgia, Louisiana</a:t>
            </a:r>
          </a:p>
          <a:p>
            <a:pPr lvl="1"/>
            <a:r>
              <a:rPr lang="en-US" dirty="0" smtClean="0"/>
              <a:t>Later: Arkansas, North Carolina, Virginia, Tennessee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EQ #1</a:t>
            </a:r>
            <a:endParaRPr lang="en-US" dirty="0"/>
          </a:p>
        </p:txBody>
      </p:sp>
      <p:sp>
        <p:nvSpPr>
          <p:cNvPr id="7" name="Content Placeholder 6"/>
          <p:cNvSpPr>
            <a:spLocks noGrp="1"/>
          </p:cNvSpPr>
          <p:nvPr>
            <p:ph idx="1"/>
          </p:nvPr>
        </p:nvSpPr>
        <p:spPr>
          <a:xfrm>
            <a:off x="350890" y="1735138"/>
            <a:ext cx="8471462" cy="4056062"/>
          </a:xfrm>
        </p:spPr>
        <p:txBody>
          <a:bodyPr>
            <a:normAutofit/>
          </a:bodyPr>
          <a:lstStyle/>
          <a:p>
            <a:pPr lvl="0"/>
            <a:r>
              <a:rPr lang="en-US" sz="5300" dirty="0" smtClean="0"/>
              <a:t>Explain how the </a:t>
            </a:r>
            <a:r>
              <a:rPr lang="en-US" sz="5300" u="sng" dirty="0" smtClean="0"/>
              <a:t>Wilmot Proviso</a:t>
            </a:r>
            <a:r>
              <a:rPr lang="en-US" sz="5300" dirty="0" smtClean="0"/>
              <a:t> increased sectional tensions between the free states and slave states.</a:t>
            </a:r>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Confederate States of America</a:t>
            </a:r>
            <a:endParaRPr lang="en-US" dirty="0"/>
          </a:p>
        </p:txBody>
      </p:sp>
      <p:pic>
        <p:nvPicPr>
          <p:cNvPr id="6" name="Picture 5" descr="Confederate Flag 11 Stars.jpg"/>
          <p:cNvPicPr>
            <a:picLocks noChangeAspect="1"/>
          </p:cNvPicPr>
          <p:nvPr/>
        </p:nvPicPr>
        <p:blipFill>
          <a:blip r:embed="rId2"/>
          <a:stretch>
            <a:fillRect/>
          </a:stretch>
        </p:blipFill>
        <p:spPr>
          <a:xfrm>
            <a:off x="1456266" y="1258411"/>
            <a:ext cx="6376756" cy="5599589"/>
          </a:xfrm>
          <a:prstGeom prst="rect">
            <a:avLst/>
          </a:prstGeom>
          <a:ln>
            <a:noFill/>
          </a:ln>
          <a:effectLst>
            <a:softEdge rad="112500"/>
          </a:effectLst>
        </p:spPr>
      </p:pic>
      <p:pic>
        <p:nvPicPr>
          <p:cNvPr id="7" name="Picture 6" descr="Battle Flag of Northern Virginia.jpg"/>
          <p:cNvPicPr>
            <a:picLocks noChangeAspect="1"/>
          </p:cNvPicPr>
          <p:nvPr/>
        </p:nvPicPr>
        <p:blipFill>
          <a:blip r:embed="rId3"/>
          <a:stretch>
            <a:fillRect/>
          </a:stretch>
        </p:blipFill>
        <p:spPr>
          <a:xfrm>
            <a:off x="923921" y="1647690"/>
            <a:ext cx="7304092" cy="463457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WHY?!</a:t>
            </a:r>
            <a:endParaRPr lang="en-US" dirty="0"/>
          </a:p>
        </p:txBody>
      </p:sp>
      <p:sp>
        <p:nvSpPr>
          <p:cNvPr id="3" name="Content Placeholder 2"/>
          <p:cNvSpPr>
            <a:spLocks noGrp="1"/>
          </p:cNvSpPr>
          <p:nvPr>
            <p:ph idx="1"/>
          </p:nvPr>
        </p:nvSpPr>
        <p:spPr/>
        <p:txBody>
          <a:bodyPr/>
          <a:lstStyle/>
          <a:p>
            <a:r>
              <a:rPr lang="en-US" dirty="0" smtClean="0"/>
              <a:t>Why did these states SECEDE?!</a:t>
            </a:r>
          </a:p>
          <a:p>
            <a:r>
              <a:rPr lang="en-US" dirty="0" smtClean="0"/>
              <a:t>Why did they formally LEAVE the Union?</a:t>
            </a:r>
          </a:p>
          <a:p>
            <a:endParaRPr lang="en-US" dirty="0" smtClean="0"/>
          </a:p>
          <a:p>
            <a:endParaRPr lang="en-US" dirty="0" smtClean="0"/>
          </a:p>
          <a:p>
            <a:r>
              <a:rPr lang="en-US" i="1" dirty="0" smtClean="0"/>
              <a:t>Five myths why the South </a:t>
            </a:r>
            <a:r>
              <a:rPr lang="en-US" i="1" smtClean="0"/>
              <a:t>seceded</a:t>
            </a:r>
            <a:r>
              <a:rPr lang="en-US" smtClean="0"/>
              <a:t> – Washington Post</a:t>
            </a:r>
            <a:endParaRPr lang="en-US" i="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HECK is the </a:t>
            </a:r>
            <a:br>
              <a:rPr lang="en-US" dirty="0" smtClean="0"/>
            </a:br>
            <a:r>
              <a:rPr lang="en-US" dirty="0" smtClean="0"/>
              <a:t>Mexican Cession?</a:t>
            </a:r>
            <a:endParaRPr lang="en-US" dirty="0"/>
          </a:p>
        </p:txBody>
      </p:sp>
      <p:pic>
        <p:nvPicPr>
          <p:cNvPr id="4" name="Picture 3"/>
          <p:cNvPicPr>
            <a:picLocks noChangeAspect="1"/>
          </p:cNvPicPr>
          <p:nvPr/>
        </p:nvPicPr>
        <p:blipFill>
          <a:blip r:embed="rId2"/>
          <a:stretch>
            <a:fillRect/>
          </a:stretch>
        </p:blipFill>
        <p:spPr>
          <a:xfrm>
            <a:off x="762000" y="1619954"/>
            <a:ext cx="7620000" cy="4787900"/>
          </a:xfrm>
          <a:prstGeom prst="rect">
            <a:avLst/>
          </a:prstGeom>
          <a:ln>
            <a:noFill/>
          </a:ln>
          <a:effectLst>
            <a:softEdge rad="112500"/>
          </a:effectLst>
        </p:spPr>
      </p:pic>
      <p:sp>
        <p:nvSpPr>
          <p:cNvPr id="5" name="Frame 4"/>
          <p:cNvSpPr/>
          <p:nvPr/>
        </p:nvSpPr>
        <p:spPr>
          <a:xfrm>
            <a:off x="1119503" y="2573577"/>
            <a:ext cx="2756985" cy="2339617"/>
          </a:xfrm>
          <a:prstGeom prst="frame">
            <a:avLst>
              <a:gd name="adj1" fmla="val 1932"/>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5"/>
                                        </p:tgtEl>
                                        <p:attrNameLst>
                                          <p:attrName>style.visibility</p:attrName>
                                        </p:attrNameLst>
                                      </p:cBhvr>
                                      <p:tavLst>
                                        <p:tav tm="0">
                                          <p:val>
                                            <p:strVal val="hidden"/>
                                          </p:val>
                                        </p:tav>
                                        <p:tav tm="50000">
                                          <p:val>
                                            <p:strVal val="visible"/>
                                          </p:val>
                                        </p:tav>
                                      </p:tavLst>
                                    </p:anim>
                                  </p:childTnLst>
                                </p:cTn>
                              </p:par>
                            </p:childTnLst>
                          </p:cTn>
                        </p:par>
                        <p:par>
                          <p:cTn id="7" fill="hold">
                            <p:stCondLst>
                              <p:cond delay="1000"/>
                            </p:stCondLst>
                            <p:childTnLst>
                              <p:par>
                                <p:cTn id="8" presetID="35" presetClass="emph" presetSubtype="0" fill="hold" grpId="1" nodeType="afterEffect">
                                  <p:stCondLst>
                                    <p:cond delay="0"/>
                                  </p:stCondLst>
                                  <p:childTnLst>
                                    <p:anim calcmode="discrete" valueType="str">
                                      <p:cBhvr>
                                        <p:cTn id="9" dur="1000" fill="hold"/>
                                        <p:tgtEl>
                                          <p:spTgt spid="5"/>
                                        </p:tgtEl>
                                        <p:attrNameLst>
                                          <p:attrName>style.visibility</p:attrName>
                                        </p:attrNameLst>
                                      </p:cBhvr>
                                      <p:tavLst>
                                        <p:tav tm="0">
                                          <p:val>
                                            <p:strVal val="hidden"/>
                                          </p:val>
                                        </p:tav>
                                        <p:tav tm="50000">
                                          <p:val>
                                            <p:strVal val="visible"/>
                                          </p:val>
                                        </p:tav>
                                      </p:tavLst>
                                    </p:anim>
                                  </p:childTnLst>
                                </p:cTn>
                              </p:par>
                            </p:childTnLst>
                          </p:cTn>
                        </p:par>
                        <p:par>
                          <p:cTn id="10" fill="hold">
                            <p:stCondLst>
                              <p:cond delay="2000"/>
                            </p:stCondLst>
                            <p:childTnLst>
                              <p:par>
                                <p:cTn id="11" presetID="35" presetClass="emph" presetSubtype="0" fill="hold" grpId="2" nodeType="afterEffect">
                                  <p:stCondLst>
                                    <p:cond delay="0"/>
                                  </p:stCondLst>
                                  <p:childTnLst>
                                    <p:anim calcmode="discrete" valueType="str">
                                      <p:cBhvr>
                                        <p:cTn id="12" dur="1000" fill="hold"/>
                                        <p:tgtEl>
                                          <p:spTgt spid="5"/>
                                        </p:tgtEl>
                                        <p:attrNameLst>
                                          <p:attrName>style.visibility</p:attrName>
                                        </p:attrNameLst>
                                      </p:cBhvr>
                                      <p:tavLst>
                                        <p:tav tm="0">
                                          <p:val>
                                            <p:strVal val="hidden"/>
                                          </p:val>
                                        </p:tav>
                                        <p:tav tm="50000">
                                          <p:val>
                                            <p:strVal val="visible"/>
                                          </p:val>
                                        </p:tav>
                                      </p:tavLst>
                                    </p:anim>
                                  </p:childTnLst>
                                </p:cTn>
                              </p:par>
                            </p:childTnLst>
                          </p:cTn>
                        </p:par>
                        <p:par>
                          <p:cTn id="13" fill="hold">
                            <p:stCondLst>
                              <p:cond delay="3000"/>
                            </p:stCondLst>
                            <p:childTnLst>
                              <p:par>
                                <p:cTn id="14" presetID="35" presetClass="emph" presetSubtype="0" fill="hold" grpId="3" nodeType="afterEffect">
                                  <p:stCondLst>
                                    <p:cond delay="0"/>
                                  </p:stCondLst>
                                  <p:childTnLst>
                                    <p:anim calcmode="discrete" valueType="str">
                                      <p:cBhvr>
                                        <p:cTn id="15"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5" grpId="3"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HECK is the </a:t>
            </a:r>
            <a:br>
              <a:rPr lang="en-US" dirty="0" smtClean="0"/>
            </a:br>
            <a:r>
              <a:rPr lang="en-US" dirty="0" smtClean="0"/>
              <a:t>Wilmot Proviso?</a:t>
            </a:r>
            <a:endParaRPr lang="en-US" dirty="0"/>
          </a:p>
        </p:txBody>
      </p:sp>
      <p:sp>
        <p:nvSpPr>
          <p:cNvPr id="3" name="Content Placeholder 2"/>
          <p:cNvSpPr>
            <a:spLocks noGrp="1"/>
          </p:cNvSpPr>
          <p:nvPr>
            <p:ph idx="1"/>
          </p:nvPr>
        </p:nvSpPr>
        <p:spPr/>
        <p:txBody>
          <a:bodyPr>
            <a:normAutofit/>
          </a:bodyPr>
          <a:lstStyle/>
          <a:p>
            <a:r>
              <a:rPr lang="en-US" sz="5200" dirty="0" smtClean="0"/>
              <a:t>Document that stated:</a:t>
            </a:r>
          </a:p>
          <a:p>
            <a:r>
              <a:rPr lang="en-US" sz="5200" dirty="0" smtClean="0"/>
              <a:t>SLAVERY is ILLEGAL in the Mexican Cession.</a:t>
            </a:r>
            <a:endParaRPr lang="en-US" sz="5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Sides to the Issue</a:t>
            </a:r>
            <a:endParaRPr lang="en-US" dirty="0"/>
          </a:p>
        </p:txBody>
      </p:sp>
      <p:sp>
        <p:nvSpPr>
          <p:cNvPr id="3" name="Content Placeholder 2"/>
          <p:cNvSpPr>
            <a:spLocks noGrp="1"/>
          </p:cNvSpPr>
          <p:nvPr>
            <p:ph idx="1"/>
          </p:nvPr>
        </p:nvSpPr>
        <p:spPr/>
        <p:txBody>
          <a:bodyPr>
            <a:noAutofit/>
          </a:bodyPr>
          <a:lstStyle/>
          <a:p>
            <a:r>
              <a:rPr lang="en-US" sz="5400" dirty="0" smtClean="0"/>
              <a:t>NORTH:</a:t>
            </a:r>
          </a:p>
          <a:p>
            <a:r>
              <a:rPr lang="en-US" sz="1700" dirty="0" smtClean="0"/>
              <a:t>LOVED IT</a:t>
            </a:r>
          </a:p>
          <a:p>
            <a:r>
              <a:rPr lang="en-US" sz="5400" dirty="0" smtClean="0"/>
              <a:t>SOUTH:</a:t>
            </a:r>
          </a:p>
          <a:p>
            <a:r>
              <a:rPr lang="en-US" sz="2100" dirty="0" smtClean="0"/>
              <a:t>HATED IT</a:t>
            </a:r>
            <a:endParaRPr lang="en-US" sz="2100" dirty="0"/>
          </a:p>
        </p:txBody>
      </p:sp>
      <p:pic>
        <p:nvPicPr>
          <p:cNvPr id="4" name="Picture 3" descr="j0289893.jpg"/>
          <p:cNvPicPr>
            <a:picLocks noChangeAspect="1"/>
          </p:cNvPicPr>
          <p:nvPr/>
        </p:nvPicPr>
        <p:blipFill>
          <a:blip r:embed="rId2"/>
          <a:stretch>
            <a:fillRect/>
          </a:stretch>
        </p:blipFill>
        <p:spPr>
          <a:xfrm>
            <a:off x="4638295" y="1735138"/>
            <a:ext cx="2496448" cy="1655630"/>
          </a:xfrm>
          <a:prstGeom prst="rect">
            <a:avLst/>
          </a:prstGeom>
          <a:ln>
            <a:noFill/>
          </a:ln>
          <a:effectLst>
            <a:softEdge rad="112500"/>
          </a:effectLst>
        </p:spPr>
      </p:pic>
      <p:pic>
        <p:nvPicPr>
          <p:cNvPr id="5" name="Picture 4" descr="j0178844.jpg"/>
          <p:cNvPicPr>
            <a:picLocks noChangeAspect="1"/>
          </p:cNvPicPr>
          <p:nvPr/>
        </p:nvPicPr>
        <p:blipFill>
          <a:blip r:embed="rId3"/>
          <a:stretch>
            <a:fillRect/>
          </a:stretch>
        </p:blipFill>
        <p:spPr>
          <a:xfrm>
            <a:off x="4403725" y="3813317"/>
            <a:ext cx="2731018" cy="181119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2880</TotalTime>
  <Words>2483</Words>
  <Application>Microsoft Macintosh PowerPoint</Application>
  <PresentationFormat>On-screen Show (4:3)</PresentationFormat>
  <Paragraphs>285</Paragraphs>
  <Slides>61</Slides>
  <Notes>3</Notes>
  <HiddenSlides>0</HiddenSlides>
  <MMClips>0</MMClips>
  <ScaleCrop>false</ScaleCrop>
  <HeadingPairs>
    <vt:vector size="4" baseType="variant">
      <vt:variant>
        <vt:lpstr>Design Template</vt:lpstr>
      </vt:variant>
      <vt:variant>
        <vt:i4>1</vt:i4>
      </vt:variant>
      <vt:variant>
        <vt:lpstr>Slide Titles</vt:lpstr>
      </vt:variant>
      <vt:variant>
        <vt:i4>61</vt:i4>
      </vt:variant>
    </vt:vector>
  </HeadingPairs>
  <TitlesOfParts>
    <vt:vector size="62" baseType="lpstr">
      <vt:lpstr>Inkwell</vt:lpstr>
      <vt:lpstr>POWER</vt:lpstr>
      <vt:lpstr>Power Struggles in OUR World:</vt:lpstr>
      <vt:lpstr>Slavery. </vt:lpstr>
      <vt:lpstr>POWER Struggles We Need to Know</vt:lpstr>
      <vt:lpstr>TODAY</vt:lpstr>
      <vt:lpstr>EQ #1</vt:lpstr>
      <vt:lpstr>The HECK is the  Mexican Cession?</vt:lpstr>
      <vt:lpstr>The HECK is the  Wilmot Proviso?</vt:lpstr>
      <vt:lpstr>Two Sides to the Issue</vt:lpstr>
      <vt:lpstr>EQ #1: In Brief</vt:lpstr>
      <vt:lpstr>EQ #1</vt:lpstr>
      <vt:lpstr>EQ #2</vt:lpstr>
      <vt:lpstr>The HECK is the Compromise of 1850?</vt:lpstr>
      <vt:lpstr>The HECK is the Fugitive Slave Act?</vt:lpstr>
      <vt:lpstr>EQ #2: In Brief</vt:lpstr>
      <vt:lpstr>EQ #2</vt:lpstr>
      <vt:lpstr>TODAY</vt:lpstr>
      <vt:lpstr>EQ #3</vt:lpstr>
      <vt:lpstr>What the HECK is the Kansas-Nebraska Act?</vt:lpstr>
      <vt:lpstr>Bleeding Kansas</vt:lpstr>
      <vt:lpstr>Bleeding Kansas</vt:lpstr>
      <vt:lpstr>Bloody Kansas and John Brown</vt:lpstr>
      <vt:lpstr>EQ #3: In Brief</vt:lpstr>
      <vt:lpstr>EQ #3</vt:lpstr>
      <vt:lpstr>Slide 25</vt:lpstr>
      <vt:lpstr>Attack in the Senate Chambers</vt:lpstr>
      <vt:lpstr>TODAY and TONIGHT:</vt:lpstr>
      <vt:lpstr>EQ #4</vt:lpstr>
      <vt:lpstr>Who was Dred Scott?</vt:lpstr>
      <vt:lpstr>Dred Scott’s Travels</vt:lpstr>
      <vt:lpstr>Was Dred Scott Free?</vt:lpstr>
      <vt:lpstr>Chief Justice Taney’s Ruling</vt:lpstr>
      <vt:lpstr>Chief Justice Taney’s Ruling</vt:lpstr>
      <vt:lpstr>Chief Justice Taney’s Ruling</vt:lpstr>
      <vt:lpstr>Chief Justice Taney’s Ruling</vt:lpstr>
      <vt:lpstr>The Nation’s Response</vt:lpstr>
      <vt:lpstr>EQ #4: In Brief</vt:lpstr>
      <vt:lpstr>EQ #4</vt:lpstr>
      <vt:lpstr>EQ #5</vt:lpstr>
      <vt:lpstr>Change Over Time</vt:lpstr>
      <vt:lpstr>POWER</vt:lpstr>
      <vt:lpstr>Northern States Rally</vt:lpstr>
      <vt:lpstr>POWER</vt:lpstr>
      <vt:lpstr>EQ #5: In Brief</vt:lpstr>
      <vt:lpstr>EQ #5</vt:lpstr>
      <vt:lpstr>Tonight</vt:lpstr>
      <vt:lpstr>EQs 4 &amp; 5</vt:lpstr>
      <vt:lpstr>Yo, History!</vt:lpstr>
      <vt:lpstr>Abolitionist Violence:  John Brown’s Raid!</vt:lpstr>
      <vt:lpstr>The “Firehouse”:  John Brown’s Fort</vt:lpstr>
      <vt:lpstr>Marines Attack the Firehouse (the Armory)</vt:lpstr>
      <vt:lpstr>Brown vs. US Marines</vt:lpstr>
      <vt:lpstr>The Aftermath: Hanged on December 2, 1859</vt:lpstr>
      <vt:lpstr>The Aftermath</vt:lpstr>
      <vt:lpstr>Election of 1860</vt:lpstr>
      <vt:lpstr>Election of 1860</vt:lpstr>
      <vt:lpstr>Opposition to Republicans and Lincoln</vt:lpstr>
      <vt:lpstr>Election of 1860</vt:lpstr>
      <vt:lpstr>Secession!</vt:lpstr>
      <vt:lpstr>Confederate States of America</vt:lpstr>
      <vt:lpstr>But WHY?!</vt:lpstr>
    </vt:vector>
  </TitlesOfParts>
  <Company>Albion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Slavery. </dc:title>
  <dc:creator>Thomas Kawel</dc:creator>
  <cp:lastModifiedBy>Thomas Kawel</cp:lastModifiedBy>
  <cp:revision>27</cp:revision>
  <dcterms:created xsi:type="dcterms:W3CDTF">2013-05-01T13:37:34Z</dcterms:created>
  <dcterms:modified xsi:type="dcterms:W3CDTF">2013-05-01T15:57:24Z</dcterms:modified>
</cp:coreProperties>
</file>